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77" r:id="rId3"/>
    <p:sldId id="276" r:id="rId4"/>
    <p:sldId id="260" r:id="rId5"/>
    <p:sldId id="272" r:id="rId6"/>
    <p:sldId id="289" r:id="rId7"/>
    <p:sldId id="282" r:id="rId8"/>
    <p:sldId id="293" r:id="rId9"/>
    <p:sldId id="294" r:id="rId10"/>
    <p:sldId id="280" r:id="rId11"/>
    <p:sldId id="301" r:id="rId12"/>
    <p:sldId id="303" r:id="rId13"/>
    <p:sldId id="304" r:id="rId14"/>
    <p:sldId id="311" r:id="rId15"/>
    <p:sldId id="298" r:id="rId16"/>
    <p:sldId id="279" r:id="rId17"/>
    <p:sldId id="308" r:id="rId18"/>
    <p:sldId id="307" r:id="rId19"/>
    <p:sldId id="306" r:id="rId20"/>
    <p:sldId id="305" r:id="rId21"/>
    <p:sldId id="309" r:id="rId22"/>
    <p:sldId id="283" r:id="rId23"/>
    <p:sldId id="284" r:id="rId24"/>
    <p:sldId id="285" r:id="rId25"/>
    <p:sldId id="286" r:id="rId26"/>
    <p:sldId id="288" r:id="rId27"/>
    <p:sldId id="312" r:id="rId28"/>
    <p:sldId id="297" r:id="rId29"/>
    <p:sldId id="295" r:id="rId30"/>
    <p:sldId id="291" r:id="rId31"/>
    <p:sldId id="296" r:id="rId32"/>
    <p:sldId id="292" r:id="rId33"/>
    <p:sldId id="310" r:id="rId34"/>
    <p:sldId id="278" r:id="rId35"/>
    <p:sldId id="299" r:id="rId36"/>
    <p:sldId id="300" r:id="rId3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773" autoAdjust="0"/>
  </p:normalViewPr>
  <p:slideViewPr>
    <p:cSldViewPr showGuides="1">
      <p:cViewPr varScale="1">
        <p:scale>
          <a:sx n="74" d="100"/>
          <a:sy n="74" d="100"/>
        </p:scale>
        <p:origin x="-726" y="-84"/>
      </p:cViewPr>
      <p:guideLst>
        <p:guide orient="horz" pos="3929"/>
        <p:guide pos="15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05491FB-D8BD-4DEE-9305-167B753AF1ED}" type="datetimeFigureOut">
              <a:rPr lang="en-US" smtClean="0"/>
              <a:pPr/>
              <a:t>11/28/2011</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44602AC-7880-4528-9A13-3476F663E7AC}" type="slidenum">
              <a:rPr lang="en-GB" smtClean="0"/>
              <a:pPr/>
              <a:t>‹#›</a:t>
            </a:fld>
            <a:endParaRPr lang="en-GB" dirty="0"/>
          </a:p>
        </p:txBody>
      </p:sp>
    </p:spTree>
    <p:extLst>
      <p:ext uri="{BB962C8B-B14F-4D97-AF65-F5344CB8AC3E}">
        <p14:creationId xmlns:p14="http://schemas.microsoft.com/office/powerpoint/2010/main" val="985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smtClean="0">
                <a:solidFill>
                  <a:schemeClr val="tx1"/>
                </a:solidFill>
                <a:latin typeface="+mn-lt"/>
                <a:ea typeface="+mn-ea"/>
                <a:cs typeface="+mn-cs"/>
              </a:rPr>
              <a:t>The sociology of youth has yet to provide an adequate explanation of youth, continuing emphasis on the problematic aspects of youth it has failed to examine the circumstances of these young people who are not seen as a problem.</a:t>
            </a:r>
          </a:p>
          <a:p>
            <a:pPr lvl="0"/>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The focus has frequently been on marginalised youth or successful youth. This type of analysis is theoretically unsophisticated and fails to shed sufficient analytical light on the middle ‘routine’ youth who can be described as ordinary or normal.</a:t>
            </a:r>
          </a:p>
          <a:p>
            <a:pPr lvl="0"/>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The challenge of the sociology of youth is to examine the processes involved in becoming adult and to locate these processes in the social structure; to combine the elements of age and class into a conceptual model which can be extended to include the other major elements of stratification, such as gender and ethnicity.</a:t>
            </a:r>
          </a:p>
          <a:p>
            <a:endParaRPr lang="en-GB" dirty="0"/>
          </a:p>
        </p:txBody>
      </p:sp>
      <p:sp>
        <p:nvSpPr>
          <p:cNvPr id="4" name="Slide Number Placeholder 3"/>
          <p:cNvSpPr>
            <a:spLocks noGrp="1"/>
          </p:cNvSpPr>
          <p:nvPr>
            <p:ph type="sldNum" sz="quarter" idx="10"/>
          </p:nvPr>
        </p:nvSpPr>
        <p:spPr/>
        <p:txBody>
          <a:bodyPr/>
          <a:lstStyle/>
          <a:p>
            <a:fld id="{744602AC-7880-4528-9A13-3476F663E7AC}"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smtClean="0">
                <a:solidFill>
                  <a:schemeClr val="tx1"/>
                </a:solidFill>
                <a:latin typeface="+mn-lt"/>
                <a:ea typeface="+mn-ea"/>
                <a:cs typeface="+mn-cs"/>
              </a:rPr>
              <a:t>There is a long standing connection between parental occupations or positions in the stratification structure and the educational attainment of youth people (there are numerous studies on social stratification and education). The transition to adulthood is found to be modified according to the social circumstances of the young person involved, and the processes are differentiated according to class and gender, since these are the primary bases of social organisation in our society.</a:t>
            </a:r>
          </a:p>
          <a:p>
            <a:pPr lvl="0"/>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Clarke et al. (1967) there is no such thing as a youth culture standing in direct relation with the dominant culture of society. Youth subcultures are articulated to the dominant culture with their own particular parent cultures. Since classes are the most fundamental groups in modern society the major cultural forms will be ‘class structures’. Youth subcultures therefore co-exist within the culture of the class from which they spring.</a:t>
            </a:r>
          </a:p>
          <a:p>
            <a:endParaRPr lang="en-GB" dirty="0"/>
          </a:p>
        </p:txBody>
      </p:sp>
      <p:sp>
        <p:nvSpPr>
          <p:cNvPr id="4" name="Slide Number Placeholder 3"/>
          <p:cNvSpPr>
            <a:spLocks noGrp="1"/>
          </p:cNvSpPr>
          <p:nvPr>
            <p:ph type="sldNum" sz="quarter" idx="10"/>
          </p:nvPr>
        </p:nvSpPr>
        <p:spPr/>
        <p:txBody>
          <a:bodyPr/>
          <a:lstStyle/>
          <a:p>
            <a:fld id="{744602AC-7880-4528-9A13-3476F663E7AC}"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effects of children’s social origins on their educational attainment have been extensively investigated</a:t>
            </a:r>
            <a:r>
              <a:rPr lang="en-GB" baseline="0" dirty="0" smtClean="0"/>
              <a:t> by sociologists and other social scientists. That such effects are important is unquestioned.</a:t>
            </a:r>
          </a:p>
          <a:p>
            <a:endParaRPr lang="en-GB" baseline="0" dirty="0" smtClean="0"/>
          </a:p>
          <a:p>
            <a:r>
              <a:rPr lang="en-GB" baseline="0" dirty="0" smtClean="0"/>
              <a:t>A pioneering collection of papers edited by Shavit and Blossfeld (1993) indicated that in eleven out of thirteen advanced societies, inequalities in children’s educational attainment associated with their social origins remained essentially unaltered across cohorts born in the first half of the twentieth century. However, a number of subsequent studies, including some societies contested these results.</a:t>
            </a:r>
          </a:p>
          <a:p>
            <a:endParaRPr lang="en-GB" baseline="0" dirty="0" smtClean="0"/>
          </a:p>
          <a:p>
            <a:r>
              <a:rPr lang="en-GB" baseline="0" dirty="0" smtClean="0"/>
              <a:t>Breen et al. (2009, 2010) report generally weakening effects of social origins on the educational attainment of children born in the first two-thirds of the last century. But, once again, a clear consensus has proved difficult to establish.</a:t>
            </a:r>
          </a:p>
          <a:p>
            <a:endParaRPr lang="en-GB" baseline="0" dirty="0" smtClean="0"/>
          </a:p>
          <a:p>
            <a:r>
              <a:rPr lang="en-GB" baseline="0" dirty="0" smtClean="0"/>
              <a:t>Other recent research relating to European societies on covered in Breen et al.’s work has been more supportive of the idea that educational inequalities persist or that all events show only trendless fluctuation in their level (e.g. Nordli Hansen 2008, Saar 2010, Bukodi and Goldthorpe 2010).</a:t>
            </a:r>
            <a:endParaRPr lang="en-GB" dirty="0"/>
          </a:p>
        </p:txBody>
      </p:sp>
      <p:sp>
        <p:nvSpPr>
          <p:cNvPr id="4" name="Slide Number Placeholder 3"/>
          <p:cNvSpPr>
            <a:spLocks noGrp="1"/>
          </p:cNvSpPr>
          <p:nvPr>
            <p:ph type="sldNum" sz="quarter" idx="10"/>
          </p:nvPr>
        </p:nvSpPr>
        <p:spPr/>
        <p:txBody>
          <a:bodyPr/>
          <a:lstStyle/>
          <a:p>
            <a:fld id="{744602AC-7880-4528-9A13-3476F663E7AC}"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mn-lt"/>
                <a:ea typeface="+mn-ea"/>
                <a:cs typeface="+mn-cs"/>
              </a:rPr>
              <a:t>The UK has been comparatively well resourced with birth cohort data. The National Survey of Health and Development (NSHD), the National Child Development Study (NCDS) and the British Cohort Study (BCS70), are birth cohorts of children born in 1946, 1958 and 1970 respectively, and respondents continue to be surveyed well into adult life. These data sources have historically provided a rich source for youth research. They are now rather dated however, and are of diminishing utility for youth research. There was no national birth cohort data collected between 1970 and the introduction of the Millennium Cohort Study (MCS) in 2000/01.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Previously birth cohorts have been useful in providing suitable large-scale survey data with both parental and youth education measures (e.g. 1946, 1958, 1970, 2000/1).</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Missing birth cohorts in the 1980s and 1990s leave us with insufficient data for these types of analysis e.e forces analysis of certain groups of youth.</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Our idea is to use the nationally representative data from the British Household Panel Survey. It is not designed specifically for youth transition studies or stratification (e.g. parents occupation and filial attainment).</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However, Dr Murray has recently shown that youth can be appropriately studied using this household data.</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BHPS – 1991-2008 (18 years of interviews). Followed young people from when they became 16 and entered the adult survey. </a:t>
            </a:r>
          </a:p>
          <a:p>
            <a:endParaRPr lang="en-GB" dirty="0"/>
          </a:p>
        </p:txBody>
      </p:sp>
      <p:sp>
        <p:nvSpPr>
          <p:cNvPr id="4" name="Slide Number Placeholder 3"/>
          <p:cNvSpPr>
            <a:spLocks noGrp="1"/>
          </p:cNvSpPr>
          <p:nvPr>
            <p:ph type="sldNum" sz="quarter" idx="10"/>
          </p:nvPr>
        </p:nvSpPr>
        <p:spPr/>
        <p:txBody>
          <a:bodyPr/>
          <a:lstStyle/>
          <a:p>
            <a:fld id="{744602AC-7880-4528-9A13-3476F663E7AC}" type="slidenum">
              <a:rPr lang="en-GB" smtClean="0"/>
              <a:pPr/>
              <a:t>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Heterogeneous</a:t>
            </a:r>
            <a:r>
              <a:rPr lang="en-GB" baseline="0" dirty="0" smtClean="0"/>
              <a:t> category which is vocationally linked</a:t>
            </a:r>
            <a:endParaRPr lang="en-GB" dirty="0"/>
          </a:p>
        </p:txBody>
      </p:sp>
      <p:sp>
        <p:nvSpPr>
          <p:cNvPr id="4" name="Slide Number Placeholder 3"/>
          <p:cNvSpPr>
            <a:spLocks noGrp="1"/>
          </p:cNvSpPr>
          <p:nvPr>
            <p:ph type="sldNum" sz="quarter" idx="10"/>
          </p:nvPr>
        </p:nvSpPr>
        <p:spPr/>
        <p:txBody>
          <a:bodyPr/>
          <a:lstStyle/>
          <a:p>
            <a:fld id="{744602AC-7880-4528-9A13-3476F663E7AC}" type="slidenum">
              <a:rPr lang="en-GB" smtClean="0"/>
              <a:pPr/>
              <a:t>25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GB" sz="1200" b="0" kern="1200" dirty="0" smtClean="0">
                <a:solidFill>
                  <a:schemeClr val="tx1"/>
                </a:solidFill>
                <a:latin typeface="+mn-lt"/>
                <a:ea typeface="+mn-ea"/>
                <a:cs typeface="+mn-cs"/>
              </a:rPr>
              <a:t>Synthetic Cohorts of BHPS Rising 16s (Waves A –P): Original sample sizes and subsequent percentages</a:t>
            </a:r>
          </a:p>
          <a:p>
            <a:r>
              <a:rPr lang="en-GB" sz="1200" kern="1200" dirty="0" smtClean="0">
                <a:solidFill>
                  <a:schemeClr val="tx1"/>
                </a:solidFill>
                <a:latin typeface="+mn-lt"/>
                <a:ea typeface="+mn-ea"/>
                <a:cs typeface="+mn-cs"/>
              </a:rPr>
              <a:t>Respondents giving full adult interviews (BHPS Original Sample Members from the ‘Essex’ sample).</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BHPS offers a potential resource for studying the lives of young people growing up in Britain in the 1990s (Gayle 2005).  The Young Person’s Survey within the BHPS, which is termed the British Youth Panel (BYP), is an obvious source of data on young people. There are a number of examples of robust empirical research based on these data (for example Brynin 1999; Bradshaw 2001; Scott 2002). However this dataset is not widely known within the British youth research community and may not yet have reached its full analytical potential.</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 British Youth Panel is a variant of the standard rotating panel. A young person in a BHPS household enters the survey when they reach age 11, these new entrants are sometimes referred to as ‘rising 11s’. They leave the survey when they are old enough to enter the adult survey (age 16). A young person remains in the youth panel for a maximum of five waves. Each year the oldest group leave and enter the adult survey and a new group of eleven year olds enter the panel.</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In this present paper we focus on ‘rising 16s’ in the BHPS. These are young people in BHPS households who have ‘aged’ into the scope of the adult survey.  Our overall aim is to construct ‘synthetic cohorts’ of young people from BHPS households as they come to the end of compulsory education and either continue in education or move into the world of employment and other activities. The overall motivation is to explore whether or not data from the BHPS can be used to sensibly study aspects of growing up in Britain in the 1990s.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 ‘rising 16s’ here refer specifically to those young adults, answering their first (and subsequent) full adult interview, who have also been enumerated (or given a youth interview) as members of BHPS households prior to their entry into the BHPS main adult sample. This property is attractive since it allows us to collect accurate retrospective (as well as prospective) data on these young people. Accordingly, our analyses below are limited to those BHPS respondents from the ‘rising 16’ cohort which, in practical terms, means that the analysis is limited to BHPS ‘Original Sample Members’ and to members of the original BHPS (‘Essex’) sample (for sample design terminologies, see Taylor </a:t>
            </a:r>
            <a:r>
              <a:rPr lang="en-GB" sz="1200" i="1" kern="1200" dirty="0" smtClean="0">
                <a:solidFill>
                  <a:schemeClr val="tx1"/>
                </a:solidFill>
                <a:latin typeface="+mn-lt"/>
                <a:ea typeface="+mn-ea"/>
                <a:cs typeface="+mn-cs"/>
              </a:rPr>
              <a:t>et al.</a:t>
            </a:r>
            <a:r>
              <a:rPr lang="en-GB" sz="1200" kern="1200" dirty="0" smtClean="0">
                <a:solidFill>
                  <a:schemeClr val="tx1"/>
                </a:solidFill>
                <a:latin typeface="+mn-lt"/>
                <a:ea typeface="+mn-ea"/>
                <a:cs typeface="+mn-cs"/>
              </a:rPr>
              <a:t>, 2009).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We anticipate that the design of the BHPS will allow us to link household level information with data on the young person. The structure of the BHPS also facilitates linking information from parents which is obtained from the parents’ own adult interviews in the survey. In addition, it is plausible that the BHPS structure will also facilitate the linking of information from older siblings and from non-resident parents and step-parents. See Figure 1 below.</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From the outset we are aware that the ‘synthetic cohorts’ have relatively small sample sizes. Between Wave A (1991) and Wave P (2006) 1,909 young people living in England and Wales grew up into the scope of the adult survey from Original (Essex) sample households. This represents about 120 young people each school year. In a first attempt to explore how reliable these data are we have restricted our focus to young people from England and Wales. This will enable us to compare results with nationally representative data.</a:t>
            </a:r>
          </a:p>
          <a:p>
            <a:endParaRPr lang="en-GB" dirty="0"/>
          </a:p>
        </p:txBody>
      </p:sp>
      <p:sp>
        <p:nvSpPr>
          <p:cNvPr id="4" name="Slide Number Placeholder 3"/>
          <p:cNvSpPr>
            <a:spLocks noGrp="1"/>
          </p:cNvSpPr>
          <p:nvPr>
            <p:ph type="sldNum" sz="quarter" idx="10"/>
          </p:nvPr>
        </p:nvSpPr>
        <p:spPr/>
        <p:txBody>
          <a:bodyPr/>
          <a:lstStyle/>
          <a:p>
            <a:fld id="{744602AC-7880-4528-9A13-3476F663E7AC}" type="slidenum">
              <a:rPr lang="en-GB" smtClean="0"/>
              <a:pPr/>
              <a:t>30</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Logistic Regression Models: BHPS Rising 16s Achieving 5+ GCSEs (A*-C)</a:t>
            </a:r>
            <a:endParaRPr lang="en-GB" sz="1200" b="1"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Source: BHPS Rising 16s, England and Wales, Essex Sample Household, 1991-1999;</a:t>
            </a:r>
          </a:p>
          <a:p>
            <a:r>
              <a:rPr lang="en-GB" sz="1200" kern="1200" dirty="0" smtClean="0">
                <a:solidFill>
                  <a:schemeClr val="tx1"/>
                </a:solidFill>
                <a:latin typeface="+mn-lt"/>
                <a:ea typeface="+mn-ea"/>
                <a:cs typeface="+mn-cs"/>
              </a:rPr>
              <a:t>Model 1 Log Likelihood= -314.47; Pseudo R</a:t>
            </a:r>
            <a:r>
              <a:rPr lang="en-GB" sz="1200" kern="1200" baseline="30000" dirty="0" smtClean="0">
                <a:solidFill>
                  <a:schemeClr val="tx1"/>
                </a:solidFill>
                <a:latin typeface="+mn-lt"/>
                <a:ea typeface="+mn-ea"/>
                <a:cs typeface="+mn-cs"/>
              </a:rPr>
              <a:t>2</a:t>
            </a:r>
            <a:r>
              <a:rPr lang="en-GB" sz="1200" kern="1200" dirty="0" smtClean="0">
                <a:solidFill>
                  <a:schemeClr val="tx1"/>
                </a:solidFill>
                <a:latin typeface="+mn-lt"/>
                <a:ea typeface="+mn-ea"/>
                <a:cs typeface="+mn-cs"/>
              </a:rPr>
              <a:t>=.16</a:t>
            </a:r>
          </a:p>
          <a:p>
            <a:r>
              <a:rPr lang="en-GB" sz="1200" kern="1200" dirty="0" smtClean="0">
                <a:solidFill>
                  <a:schemeClr val="tx1"/>
                </a:solidFill>
                <a:latin typeface="+mn-lt"/>
                <a:ea typeface="+mn-ea"/>
                <a:cs typeface="+mn-cs"/>
              </a:rPr>
              <a:t>Model 2 Log Likelihood= -287.20; Pseudo R</a:t>
            </a:r>
            <a:r>
              <a:rPr lang="en-GB" sz="1200" kern="1200" baseline="30000" dirty="0" smtClean="0">
                <a:solidFill>
                  <a:schemeClr val="tx1"/>
                </a:solidFill>
                <a:latin typeface="+mn-lt"/>
                <a:ea typeface="+mn-ea"/>
                <a:cs typeface="+mn-cs"/>
              </a:rPr>
              <a:t>2</a:t>
            </a:r>
            <a:r>
              <a:rPr lang="en-GB" sz="1200" kern="1200" dirty="0" smtClean="0">
                <a:solidFill>
                  <a:schemeClr val="tx1"/>
                </a:solidFill>
                <a:latin typeface="+mn-lt"/>
                <a:ea typeface="+mn-ea"/>
                <a:cs typeface="+mn-cs"/>
              </a:rPr>
              <a:t>=.23</a:t>
            </a:r>
          </a:p>
          <a:p>
            <a:endParaRPr lang="en-GB" dirty="0" smtClean="0"/>
          </a:p>
          <a:p>
            <a:r>
              <a:rPr lang="en-GB" dirty="0" smtClean="0"/>
              <a:t>Model 1 is comparable to the results when using nationally representative data (i.e.</a:t>
            </a:r>
            <a:r>
              <a:rPr lang="en-GB" baseline="0" dirty="0" smtClean="0"/>
              <a:t> YCS)</a:t>
            </a:r>
          </a:p>
          <a:p>
            <a:r>
              <a:rPr lang="en-GB" baseline="0" dirty="0" smtClean="0"/>
              <a:t>But can get further variables by linking with the BHPS</a:t>
            </a:r>
            <a:endParaRPr lang="en-GB" dirty="0"/>
          </a:p>
        </p:txBody>
      </p:sp>
      <p:sp>
        <p:nvSpPr>
          <p:cNvPr id="4" name="Slide Number Placeholder 3"/>
          <p:cNvSpPr>
            <a:spLocks noGrp="1"/>
          </p:cNvSpPr>
          <p:nvPr>
            <p:ph type="sldNum" sz="quarter" idx="10"/>
          </p:nvPr>
        </p:nvSpPr>
        <p:spPr/>
        <p:txBody>
          <a:bodyPr/>
          <a:lstStyle/>
          <a:p>
            <a:fld id="{744602AC-7880-4528-9A13-3476F663E7AC}" type="slidenum">
              <a:rPr lang="en-GB" smtClean="0"/>
              <a:pPr/>
              <a:t>32</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Logistic Regression Models: BHPS Rising 16s Achieving 5+ GCSEs (A*-C)</a:t>
            </a:r>
            <a:endParaRPr lang="en-GB" sz="1200" b="1"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Source: BHPS Rising 16s, England and Wales, Essex Sample Household, 1991-1999;</a:t>
            </a:r>
          </a:p>
          <a:p>
            <a:r>
              <a:rPr lang="en-GB" sz="1200" kern="1200" dirty="0" smtClean="0">
                <a:solidFill>
                  <a:schemeClr val="tx1"/>
                </a:solidFill>
                <a:latin typeface="+mn-lt"/>
                <a:ea typeface="+mn-ea"/>
                <a:cs typeface="+mn-cs"/>
              </a:rPr>
              <a:t>Model 1 Log Likelihood= -314.47; Pseudo R</a:t>
            </a:r>
            <a:r>
              <a:rPr lang="en-GB" sz="1200" kern="1200" baseline="30000" dirty="0" smtClean="0">
                <a:solidFill>
                  <a:schemeClr val="tx1"/>
                </a:solidFill>
                <a:latin typeface="+mn-lt"/>
                <a:ea typeface="+mn-ea"/>
                <a:cs typeface="+mn-cs"/>
              </a:rPr>
              <a:t>2</a:t>
            </a:r>
            <a:r>
              <a:rPr lang="en-GB" sz="1200" kern="1200" dirty="0" smtClean="0">
                <a:solidFill>
                  <a:schemeClr val="tx1"/>
                </a:solidFill>
                <a:latin typeface="+mn-lt"/>
                <a:ea typeface="+mn-ea"/>
                <a:cs typeface="+mn-cs"/>
              </a:rPr>
              <a:t>=.16</a:t>
            </a:r>
          </a:p>
          <a:p>
            <a:r>
              <a:rPr lang="en-GB" sz="1200" kern="1200" dirty="0" smtClean="0">
                <a:solidFill>
                  <a:schemeClr val="tx1"/>
                </a:solidFill>
                <a:latin typeface="+mn-lt"/>
                <a:ea typeface="+mn-ea"/>
                <a:cs typeface="+mn-cs"/>
              </a:rPr>
              <a:t>Model 2 Log Likelihood= -287.20; Pseudo R</a:t>
            </a:r>
            <a:r>
              <a:rPr lang="en-GB" sz="1200" kern="1200" baseline="30000" dirty="0" smtClean="0">
                <a:solidFill>
                  <a:schemeClr val="tx1"/>
                </a:solidFill>
                <a:latin typeface="+mn-lt"/>
                <a:ea typeface="+mn-ea"/>
                <a:cs typeface="+mn-cs"/>
              </a:rPr>
              <a:t>2</a:t>
            </a:r>
            <a:r>
              <a:rPr lang="en-GB" sz="1200" kern="1200" dirty="0" smtClean="0">
                <a:solidFill>
                  <a:schemeClr val="tx1"/>
                </a:solidFill>
                <a:latin typeface="+mn-lt"/>
                <a:ea typeface="+mn-ea"/>
                <a:cs typeface="+mn-cs"/>
              </a:rPr>
              <a:t>=.23</a:t>
            </a:r>
          </a:p>
          <a:p>
            <a:endParaRPr lang="en-GB" dirty="0" smtClean="0"/>
          </a:p>
          <a:p>
            <a:r>
              <a:rPr lang="en-GB" dirty="0" smtClean="0"/>
              <a:t>Model 1 is comparable to the results when using nationally representative data (i.e.</a:t>
            </a:r>
            <a:r>
              <a:rPr lang="en-GB" baseline="0" dirty="0" smtClean="0"/>
              <a:t> YCS)</a:t>
            </a:r>
          </a:p>
          <a:p>
            <a:r>
              <a:rPr lang="en-GB" baseline="0" dirty="0" smtClean="0"/>
              <a:t>But can get further variables by linking with the BHPS</a:t>
            </a:r>
            <a:endParaRPr lang="en-GB" dirty="0"/>
          </a:p>
        </p:txBody>
      </p:sp>
      <p:sp>
        <p:nvSpPr>
          <p:cNvPr id="4" name="Slide Number Placeholder 3"/>
          <p:cNvSpPr>
            <a:spLocks noGrp="1"/>
          </p:cNvSpPr>
          <p:nvPr>
            <p:ph type="sldNum" sz="quarter" idx="10"/>
          </p:nvPr>
        </p:nvSpPr>
        <p:spPr/>
        <p:txBody>
          <a:bodyPr/>
          <a:lstStyle/>
          <a:p>
            <a:fld id="{744602AC-7880-4528-9A13-3476F663E7AC}" type="slidenum">
              <a:rPr lang="en-GB" smtClean="0"/>
              <a:pPr/>
              <a:t>33</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FEEEEC-336A-41C0-B043-248593F56EE6}" type="datetimeFigureOut">
              <a:rPr lang="en-US" smtClean="0"/>
              <a:pPr/>
              <a:t>11/28/2011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7DCA3B-2293-41AB-B203-D82FE6D6F3FD}"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FEEEEC-336A-41C0-B043-248593F56EE6}" type="datetimeFigureOut">
              <a:rPr lang="en-US" smtClean="0"/>
              <a:pPr/>
              <a:t>11/28/2011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7DCA3B-2293-41AB-B203-D82FE6D6F3F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FEEEEC-336A-41C0-B043-248593F56EE6}" type="datetimeFigureOut">
              <a:rPr lang="en-US" smtClean="0"/>
              <a:pPr/>
              <a:t>11/28/2011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7DCA3B-2293-41AB-B203-D82FE6D6F3F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FEEEEC-336A-41C0-B043-248593F56EE6}" type="datetimeFigureOut">
              <a:rPr lang="en-US" smtClean="0"/>
              <a:pPr/>
              <a:t>11/28/2011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7DCA3B-2293-41AB-B203-D82FE6D6F3F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FEEEEC-336A-41C0-B043-248593F56EE6}" type="datetimeFigureOut">
              <a:rPr lang="en-US" smtClean="0"/>
              <a:pPr/>
              <a:t>11/28/2011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7DCA3B-2293-41AB-B203-D82FE6D6F3FD}"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FEEEEC-336A-41C0-B043-248593F56EE6}" type="datetimeFigureOut">
              <a:rPr lang="en-US" smtClean="0"/>
              <a:pPr/>
              <a:t>11/28/2011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7DCA3B-2293-41AB-B203-D82FE6D6F3F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FEEEEC-336A-41C0-B043-248593F56EE6}" type="datetimeFigureOut">
              <a:rPr lang="en-US" smtClean="0"/>
              <a:pPr/>
              <a:t>11/28/2011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A7DCA3B-2293-41AB-B203-D82FE6D6F3F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FEEEEC-336A-41C0-B043-248593F56EE6}" type="datetimeFigureOut">
              <a:rPr lang="en-US" smtClean="0"/>
              <a:pPr/>
              <a:t>11/28/2011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A7DCA3B-2293-41AB-B203-D82FE6D6F3F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EEEEC-336A-41C0-B043-248593F56EE6}" type="datetimeFigureOut">
              <a:rPr lang="en-US" smtClean="0"/>
              <a:pPr/>
              <a:t>11/28/2011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A7DCA3B-2293-41AB-B203-D82FE6D6F3F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EEEEC-336A-41C0-B043-248593F56EE6}" type="datetimeFigureOut">
              <a:rPr lang="en-US" smtClean="0"/>
              <a:pPr/>
              <a:t>11/28/2011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7DCA3B-2293-41AB-B203-D82FE6D6F3FD}"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EEEEC-336A-41C0-B043-248593F56EE6}" type="datetimeFigureOut">
              <a:rPr lang="en-US" smtClean="0"/>
              <a:pPr/>
              <a:t>11/28/2011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7DCA3B-2293-41AB-B203-D82FE6D6F3FD}"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EEEEC-336A-41C0-B043-248593F56EE6}" type="datetimeFigureOut">
              <a:rPr lang="en-US" smtClean="0"/>
              <a:pPr/>
              <a:t>11/28/2011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DCA3B-2293-41AB-B203-D82FE6D6F3FD}"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jpeg"/><Relationship Id="rId4" Type="http://schemas.openxmlformats.org/officeDocument/2006/relationships/image" Target="../media/image18.jpeg"/></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850" y="214290"/>
            <a:ext cx="8715436" cy="1470025"/>
          </a:xfrm>
        </p:spPr>
        <p:txBody>
          <a:bodyPr>
            <a:normAutofit fontScale="90000"/>
          </a:bodyPr>
          <a:lstStyle/>
          <a:p>
            <a:r>
              <a:rPr lang="en-GB" dirty="0"/>
              <a:t/>
            </a:r>
            <a:br>
              <a:rPr lang="en-GB" dirty="0"/>
            </a:br>
            <a:r>
              <a:rPr lang="en-GB" sz="3600" dirty="0" smtClean="0"/>
              <a:t>Social </a:t>
            </a:r>
            <a:r>
              <a:rPr lang="en-GB" sz="3600" dirty="0"/>
              <a:t>Stratification: the enduring concept that shapes the lives of Britain’s youth - Empirical analysis using the British Household Panel Survey </a:t>
            </a:r>
          </a:p>
        </p:txBody>
      </p:sp>
      <p:sp>
        <p:nvSpPr>
          <p:cNvPr id="3" name="Subtitle 2"/>
          <p:cNvSpPr>
            <a:spLocks noGrp="1"/>
          </p:cNvSpPr>
          <p:nvPr>
            <p:ph type="subTitle" idx="1"/>
          </p:nvPr>
        </p:nvSpPr>
        <p:spPr>
          <a:xfrm>
            <a:off x="323850" y="2552700"/>
            <a:ext cx="8501122" cy="3233754"/>
          </a:xfrm>
        </p:spPr>
        <p:txBody>
          <a:bodyPr>
            <a:normAutofit fontScale="70000" lnSpcReduction="20000"/>
          </a:bodyPr>
          <a:lstStyle/>
          <a:p>
            <a:endParaRPr lang="en-GB" sz="2800" b="1" dirty="0" smtClean="0">
              <a:solidFill>
                <a:schemeClr val="tx1"/>
              </a:solidFill>
            </a:endParaRPr>
          </a:p>
          <a:p>
            <a:endParaRPr lang="en-GB" sz="2800" b="1" dirty="0">
              <a:solidFill>
                <a:schemeClr val="tx1"/>
              </a:solidFill>
            </a:endParaRPr>
          </a:p>
          <a:p>
            <a:r>
              <a:rPr lang="en-GB" sz="4000" b="1" dirty="0" smtClean="0">
                <a:solidFill>
                  <a:schemeClr val="tx1"/>
                </a:solidFill>
              </a:rPr>
              <a:t>Roxanne Connelly, Vernon Gayle and Susan Murray, </a:t>
            </a:r>
          </a:p>
          <a:p>
            <a:r>
              <a:rPr lang="en-GB" sz="4000" b="1" dirty="0" smtClean="0">
                <a:solidFill>
                  <a:schemeClr val="tx1"/>
                </a:solidFill>
              </a:rPr>
              <a:t>University of Stirling</a:t>
            </a:r>
          </a:p>
          <a:p>
            <a:endParaRPr lang="en-GB" sz="2800" b="1" dirty="0">
              <a:solidFill>
                <a:schemeClr val="tx1"/>
              </a:solidFill>
            </a:endParaRPr>
          </a:p>
          <a:p>
            <a:endParaRPr lang="en-GB" sz="2800" dirty="0"/>
          </a:p>
          <a:p>
            <a:r>
              <a:rPr lang="en-GB" sz="2800" dirty="0"/>
              <a:t> </a:t>
            </a:r>
            <a:r>
              <a:rPr lang="en-GB" sz="2200" dirty="0"/>
              <a:t>‘Stuck in the middle with </a:t>
            </a:r>
            <a:r>
              <a:rPr lang="en-GB" sz="2200" dirty="0" smtClean="0"/>
              <a:t>whom?’ </a:t>
            </a:r>
            <a:r>
              <a:rPr lang="en-GB" sz="2200" dirty="0"/>
              <a:t>mapping out and making sense of the missing middle of youth studies </a:t>
            </a:r>
          </a:p>
          <a:p>
            <a:r>
              <a:rPr lang="en-GB" sz="2200" dirty="0"/>
              <a:t>BSA Youth Study Group One Day Seminar </a:t>
            </a:r>
          </a:p>
          <a:p>
            <a:r>
              <a:rPr lang="en-GB" sz="2200" dirty="0"/>
              <a:t>Friday November 4th</a:t>
            </a:r>
            <a:r>
              <a:rPr lang="en-GB" sz="2200" dirty="0" smtClean="0"/>
              <a:t>, </a:t>
            </a:r>
            <a:r>
              <a:rPr lang="en-GB" sz="2200" dirty="0"/>
              <a:t>Imperial Wharf, London </a:t>
            </a:r>
            <a:endParaRPr lang="en-GB" sz="2200" b="1" dirty="0">
              <a:solidFill>
                <a:schemeClr val="tx1"/>
              </a:solidFill>
            </a:endParaRPr>
          </a:p>
        </p:txBody>
      </p:sp>
      <p:pic>
        <p:nvPicPr>
          <p:cNvPr id="4" name="Picture 3" descr="colour logo standard size.jpg"/>
          <p:cNvPicPr>
            <a:picLocks noChangeAspect="1"/>
          </p:cNvPicPr>
          <p:nvPr/>
        </p:nvPicPr>
        <p:blipFill>
          <a:blip r:embed="rId3" cstate="print"/>
          <a:srcRect/>
          <a:stretch>
            <a:fillRect/>
          </a:stretch>
        </p:blipFill>
        <p:spPr bwMode="auto">
          <a:xfrm>
            <a:off x="3428992" y="5859463"/>
            <a:ext cx="2262187" cy="755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Macro-Level Change</a:t>
            </a:r>
            <a:endParaRPr lang="en-GB" dirty="0"/>
          </a:p>
        </p:txBody>
      </p:sp>
      <p:pic>
        <p:nvPicPr>
          <p:cNvPr id="10" name="Picture 9" descr="table1.png"/>
          <p:cNvPicPr>
            <a:picLocks noChangeAspect="1"/>
          </p:cNvPicPr>
          <p:nvPr/>
        </p:nvPicPr>
        <p:blipFill>
          <a:blip r:embed="rId2" cstate="print"/>
          <a:srcRect b="8724"/>
          <a:stretch>
            <a:fillRect/>
          </a:stretch>
        </p:blipFill>
        <p:spPr>
          <a:xfrm>
            <a:off x="714348" y="1152321"/>
            <a:ext cx="7932680" cy="5084967"/>
          </a:xfrm>
          <a:prstGeom prst="rect">
            <a:avLst/>
          </a:prstGeom>
        </p:spPr>
      </p:pic>
      <p:sp>
        <p:nvSpPr>
          <p:cNvPr id="11" name="Rectangle 10"/>
          <p:cNvSpPr/>
          <p:nvPr/>
        </p:nvSpPr>
        <p:spPr>
          <a:xfrm>
            <a:off x="4857752" y="5000636"/>
            <a:ext cx="214314" cy="21431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500042"/>
            <a:ext cx="6248414" cy="1143000"/>
          </a:xfrm>
        </p:spPr>
        <p:txBody>
          <a:bodyPr>
            <a:normAutofit fontScale="90000"/>
          </a:bodyPr>
          <a:lstStyle/>
          <a:p>
            <a:pPr lvl="0" algn="l">
              <a:defRPr/>
            </a:pPr>
            <a:r>
              <a:rPr lang="en-GB" sz="2000" b="1" dirty="0" smtClean="0"/>
              <a:t>Historically women have less qualifications then men.</a:t>
            </a:r>
            <a:r>
              <a:rPr lang="en-GB" sz="2000" dirty="0" smtClean="0"/>
              <a:t/>
            </a:r>
            <a:br>
              <a:rPr lang="en-GB" sz="2000" dirty="0" smtClean="0"/>
            </a:br>
            <a:r>
              <a:rPr lang="en-GB" sz="2000" dirty="0" smtClean="0"/>
              <a:t/>
            </a:r>
            <a:br>
              <a:rPr lang="en-GB" sz="2000" dirty="0" smtClean="0"/>
            </a:br>
            <a:r>
              <a:rPr lang="en-GB" sz="2000" dirty="0" smtClean="0"/>
              <a:t>There fore we have adopted a strategy of analysing the educational outcomes of men and women separately when looking at macro-level change over time. </a:t>
            </a:r>
            <a:br>
              <a:rPr lang="en-GB" sz="2000" dirty="0" smtClean="0"/>
            </a:br>
            <a:r>
              <a:rPr lang="en-GB" sz="2000" dirty="0" smtClean="0"/>
              <a:t/>
            </a:r>
            <a:br>
              <a:rPr lang="en-GB" sz="2000" dirty="0" smtClean="0"/>
            </a:br>
            <a:endParaRPr lang="en-GB" sz="2000" dirty="0"/>
          </a:p>
        </p:txBody>
      </p:sp>
      <p:cxnSp>
        <p:nvCxnSpPr>
          <p:cNvPr id="6" name="Straight Arrow Connector 5"/>
          <p:cNvCxnSpPr/>
          <p:nvPr/>
        </p:nvCxnSpPr>
        <p:spPr>
          <a:xfrm rot="5400000">
            <a:off x="6823091" y="1392223"/>
            <a:ext cx="1071570" cy="158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7466033" y="1392223"/>
            <a:ext cx="1071570" cy="158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9" name="Picture 8" descr="table1.png"/>
          <p:cNvPicPr>
            <a:picLocks noChangeAspect="1"/>
          </p:cNvPicPr>
          <p:nvPr/>
        </p:nvPicPr>
        <p:blipFill>
          <a:blip r:embed="rId2" cstate="print"/>
          <a:srcRect b="8724"/>
          <a:stretch>
            <a:fillRect/>
          </a:stretch>
        </p:blipFill>
        <p:spPr>
          <a:xfrm>
            <a:off x="1214414" y="2000240"/>
            <a:ext cx="7003986" cy="4489660"/>
          </a:xfrm>
          <a:prstGeom prst="rect">
            <a:avLst/>
          </a:prstGeom>
        </p:spPr>
      </p:pic>
      <p:sp>
        <p:nvSpPr>
          <p:cNvPr id="10" name="Rectangle 9"/>
          <p:cNvSpPr/>
          <p:nvPr/>
        </p:nvSpPr>
        <p:spPr>
          <a:xfrm>
            <a:off x="2071670" y="2500306"/>
            <a:ext cx="5072098" cy="34290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normAutofit/>
          </a:bodyPr>
          <a:lstStyle/>
          <a:p>
            <a:r>
              <a:rPr lang="en-GB" sz="2400" dirty="0" smtClean="0"/>
              <a:t>There is increased credentialisation over each decade.</a:t>
            </a:r>
            <a:endParaRPr lang="en-GB" sz="2400" dirty="0"/>
          </a:p>
        </p:txBody>
      </p:sp>
      <p:cxnSp>
        <p:nvCxnSpPr>
          <p:cNvPr id="9" name="Straight Arrow Connector 8"/>
          <p:cNvCxnSpPr/>
          <p:nvPr/>
        </p:nvCxnSpPr>
        <p:spPr>
          <a:xfrm>
            <a:off x="1643042" y="6237288"/>
            <a:ext cx="6072230" cy="158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10" descr="table1.png"/>
          <p:cNvPicPr>
            <a:picLocks noChangeAspect="1"/>
          </p:cNvPicPr>
          <p:nvPr/>
        </p:nvPicPr>
        <p:blipFill>
          <a:blip r:embed="rId2" cstate="print"/>
          <a:srcRect b="8724"/>
          <a:stretch>
            <a:fillRect/>
          </a:stretch>
        </p:blipFill>
        <p:spPr>
          <a:xfrm>
            <a:off x="642910" y="857232"/>
            <a:ext cx="7932680" cy="5084967"/>
          </a:xfrm>
          <a:prstGeom prst="rect">
            <a:avLst/>
          </a:prstGeom>
        </p:spPr>
      </p:pic>
      <p:sp>
        <p:nvSpPr>
          <p:cNvPr id="12" name="Rectangle 11"/>
          <p:cNvSpPr/>
          <p:nvPr/>
        </p:nvSpPr>
        <p:spPr>
          <a:xfrm>
            <a:off x="1571604" y="2357430"/>
            <a:ext cx="7000924" cy="2286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642910" y="5429264"/>
            <a:ext cx="7929618" cy="64294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p:nvSpPr>
        <p:spPr>
          <a:xfrm>
            <a:off x="4786314" y="4714884"/>
            <a:ext cx="214314" cy="21431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7429520" y="857232"/>
            <a:ext cx="1285884" cy="46434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normAutofit/>
          </a:bodyPr>
          <a:lstStyle/>
          <a:p>
            <a:r>
              <a:rPr lang="en-GB" sz="2400" dirty="0" smtClean="0"/>
              <a:t>However this pattern of credentialisation is highly gendered.</a:t>
            </a:r>
            <a:endParaRPr lang="en-GB" sz="2400" dirty="0"/>
          </a:p>
        </p:txBody>
      </p:sp>
      <p:pic>
        <p:nvPicPr>
          <p:cNvPr id="11" name="Picture 10" descr="table1.png"/>
          <p:cNvPicPr>
            <a:picLocks noChangeAspect="1"/>
          </p:cNvPicPr>
          <p:nvPr/>
        </p:nvPicPr>
        <p:blipFill>
          <a:blip r:embed="rId2" cstate="print"/>
          <a:srcRect b="8724"/>
          <a:stretch>
            <a:fillRect/>
          </a:stretch>
        </p:blipFill>
        <p:spPr>
          <a:xfrm>
            <a:off x="642910" y="857232"/>
            <a:ext cx="7932680" cy="5084967"/>
          </a:xfrm>
          <a:prstGeom prst="rect">
            <a:avLst/>
          </a:prstGeom>
        </p:spPr>
      </p:pic>
      <p:sp>
        <p:nvSpPr>
          <p:cNvPr id="12" name="Rectangle 11"/>
          <p:cNvSpPr/>
          <p:nvPr/>
        </p:nvSpPr>
        <p:spPr>
          <a:xfrm>
            <a:off x="1571604" y="2357430"/>
            <a:ext cx="7000924" cy="22860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642910" y="5429264"/>
            <a:ext cx="7929618" cy="64294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5" name="Straight Arrow Connector 14"/>
          <p:cNvCxnSpPr/>
          <p:nvPr/>
        </p:nvCxnSpPr>
        <p:spPr>
          <a:xfrm rot="5400000" flipH="1" flipV="1">
            <a:off x="5989657" y="5726119"/>
            <a:ext cx="1022338" cy="158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6572264" y="571480"/>
            <a:ext cx="2000264" cy="1357322"/>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786314" y="4714884"/>
            <a:ext cx="214314" cy="21431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GB" dirty="0" smtClean="0"/>
              <a:t>Gendered pattern of credentialisation</a:t>
            </a:r>
            <a:endParaRPr lang="en-GB" dirty="0"/>
          </a:p>
        </p:txBody>
      </p:sp>
      <p:pic>
        <p:nvPicPr>
          <p:cNvPr id="52226" name="Picture 2"/>
          <p:cNvPicPr>
            <a:picLocks noGrp="1" noChangeAspect="1" noChangeArrowheads="1"/>
          </p:cNvPicPr>
          <p:nvPr>
            <p:ph idx="1"/>
          </p:nvPr>
        </p:nvPicPr>
        <p:blipFill>
          <a:blip r:embed="rId2" cstate="print"/>
          <a:srcRect/>
          <a:stretch>
            <a:fillRect/>
          </a:stretch>
        </p:blipFill>
        <p:spPr bwMode="auto">
          <a:xfrm>
            <a:off x="642910" y="928670"/>
            <a:ext cx="7858180" cy="5751279"/>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0"/>
            <a:ext cx="8229600" cy="1143000"/>
          </a:xfrm>
        </p:spPr>
        <p:txBody>
          <a:bodyPr/>
          <a:lstStyle/>
          <a:p>
            <a:r>
              <a:rPr lang="en-GB" dirty="0" smtClean="0"/>
              <a:t>Macro-Level Change</a:t>
            </a:r>
            <a:endParaRPr lang="en-GB" dirty="0"/>
          </a:p>
        </p:txBody>
      </p:sp>
      <p:sp>
        <p:nvSpPr>
          <p:cNvPr id="3" name="Content Placeholder 2"/>
          <p:cNvSpPr>
            <a:spLocks noGrp="1"/>
          </p:cNvSpPr>
          <p:nvPr>
            <p:ph idx="1"/>
          </p:nvPr>
        </p:nvSpPr>
        <p:spPr>
          <a:xfrm>
            <a:off x="323850" y="928670"/>
            <a:ext cx="8229600" cy="2543179"/>
          </a:xfrm>
        </p:spPr>
        <p:txBody>
          <a:bodyPr>
            <a:normAutofit/>
          </a:bodyPr>
          <a:lstStyle/>
          <a:p>
            <a:pPr>
              <a:buNone/>
            </a:pPr>
            <a:r>
              <a:rPr lang="en-GB" dirty="0" smtClean="0"/>
              <a:t>Variables in the model:</a:t>
            </a:r>
          </a:p>
          <a:p>
            <a:r>
              <a:rPr lang="en-GB" dirty="0" smtClean="0"/>
              <a:t>Decade of birth (pseudo birth cohort)</a:t>
            </a:r>
          </a:p>
          <a:p>
            <a:r>
              <a:rPr lang="en-GB" dirty="0" smtClean="0"/>
              <a:t>Parent’s level of educational qualification</a:t>
            </a:r>
          </a:p>
          <a:p>
            <a:r>
              <a:rPr lang="en-GB" dirty="0" smtClean="0"/>
              <a:t>Parent’s CAMSIS score (Mean 50 SD 15)</a:t>
            </a:r>
          </a:p>
          <a:p>
            <a:pPr>
              <a:buNone/>
            </a:pPr>
            <a:endParaRPr lang="en-GB" dirty="0" smtClean="0"/>
          </a:p>
          <a:p>
            <a:pPr>
              <a:buNone/>
            </a:pPr>
            <a:endParaRPr lang="en-GB" dirty="0" smtClean="0"/>
          </a:p>
          <a:p>
            <a:pPr>
              <a:buNone/>
            </a:pPr>
            <a:endParaRPr lang="en-GB" dirty="0"/>
          </a:p>
        </p:txBody>
      </p:sp>
      <p:sp>
        <p:nvSpPr>
          <p:cNvPr id="41986" name="AutoShape 2" descr="data:image/jpg;base64,/9j/4AAQSkZJRgABAQAAAQABAAD/2wBDAAkGBwgHBgkIBwgKCgkLDRYPDQwMDRsUFRAWIB0iIiAdHx8kKDQsJCYxJx8fLT0tMTU3Ojo6Iys/RD84QzQ5Ojf/2wBDAQoKCg0MDRoPDxo3JR8lNzc3Nzc3Nzc3Nzc3Nzc3Nzc3Nzc3Nzc3Nzc3Nzc3Nzc3Nzc3Nzc3Nzc3Nzc3Nzc3Nzf/wAARCACSALEDASIAAhEBAxEB/8QAHAAAAgIDAQEAAAAAAAAAAAAAAAQFBgIDBwEI/8QAShAAAgEDAwIEBAIGBQcLBQAAAQIDBAURABIhBjETIkFRFDJhcQeBFSNCkaGxM2Jy0dIkNURUssHCFiU0Q0VSU3OCk+JjkqKj4f/EABYBAQEBAAAAAAAAAAAAAAAAAAABAv/EABkRAQEBAAMAAAAAAAAAAAAAAAABESExQf/aAAwDAQACEQMRAD8A7jo0aNAaNRl2u625ok8MPJKHZQ0ixqFUZYlj9D2/3AkO0tQtVTxzxghJEDqGGDgjIyPfQbtGjRoDRo0aA0aNGgNGsS320jJe7akjR/Gwu6nDJG28qfYhc40Eho1Hfpu3j5p9g95EZB+8jGnYZ4p4xJBKkkbdmRgwP5jQbNGjXjEKpYkADvnQe6NYQypMm+NldT2ZTkHWegNGjRoDRo0aA0aNGgNYsfbWWkrzJPFbKqSlBMyxMUxjIOPTPGfvxoOevcln6yt9NdfD8CRT4jVFMsnjuRgoHbIRVby7VAOVGSd3N2tz09LdZqGklQ0/grKIg+RExJGB7AgHj0xx6659YK6e+VVBJb7dBPNJG5qKq4xktKdq7jzjv5cKFC4xg8DVqFDUU1VTtWx2eiVpOJoqcK4IGfK2eCQMfYnRVw0a8Xtozoj3RqLrL3SQRNJGwlROXkDBY4x6lnPlGPbOfpqL/St5uEg/RlOnhEH9bsIjz/bfBI/sow+ugtGtFZUx0kDzzNhEGTgEk+wA9SfbURRm/h5PFqbZU4P9EAwZR7Fh9fXbrKgne81ZmmgMUFFKUCsQ2+YZDMCO4XsPqT2I0GxKGa5YmuykRHlKIN5VH9fHzt9PlH1xkycccVOmyNEjQeigAa2HgarnVlWymGmRu4LOpUsGByACByQeRj191ODoH579boSwkqBwxUY53EKGwD65B4+x9tYlLZUQtXUtQlOQAWqIZAuOAfN6Hgjhs6i7X0jG1FuvMk01VJ5iiTMqw/MQo243Eb2y55YkngEARVZ0ZXu/6PpaqL9Hb45Y5Zl3tEUXAG3PmIwCDx2GfqXhbLZclqJGpnnhlkVdySxMCsyZxkDPBB4I9OPfUbebjBcbiOn4poUkcgu0j9yu1igUfMQpUkEjhl751WR0rX9MdR267QVPxlCrNHUFU2SpvwBnkhkJ75xjAP1DF8pqOuuL1MczUtWkheF2kiDxFlUNnzcBhGvHlOQecEjQxbaPbbasU7xqoq23LKh4ZwgypHocKTxnOD695YdhnnVKgunnoI7jUtWSxzBgqPDudzhAdqsTtUsT69xk8c3Ve2iPdGjRoDRo0aA0aNGgNa5vkY/Q62a1z/0b/wBk6DnXQEarWWl1w2+llYNnnadmMepB55wAcDBbG43i5QRz1dDHNGkiF3yHGR8h/v1VOh6TwIrBMfFLz0cjb5MjeNsXOCSRn+sSx4zjgC31XNwos+m8/wD46BRYrnSwgWySmq6cf0aVDlWUe29QcjHbIz7k6WmpbxWITWCgpkBySztOuP7OEGfvnUNR2iKtqoFRq+jLQoXamZkDgRqd5bG0ZJxgc8H8pBem6CBKlKykrLgpClZZpzMz/QZxtOfywc576AX9FwuJQKm91kZJRgviKhz+zwI0x9MH761VtDeL85p625i2U2MtSUEn+UMvsznlc+4A4OrHJBDTW9oYnFJBHEQGTA8JQO4zwMaStltgjZJooaTwMb4SKcrKCfVnJJJI7k4Ogq7wU/T13FRbaeWIx2uVxDPIcySZ8qnkjOVUDHvxq3UdPLRWtI6YeJNgyES+XezEs3btkk+nGqvfKSsqerLLE+x5VO5pFOFRVdnViPU4QDHuxPpqz3FY5aiGHxHp6sAtTT44J9V+vA5U9xyO2QDFFXxVisIwySIcSxSDDxn2I/39j6E6hblD8V1fb4SrbEhM7EkYIUnAA7/MyH27a8u1ZSpBLLd4paWupo3aKWnPmlCjcfCb9rt8hHp2I50Wmqlqb9HJUwOkho3RWP7Wx1Dt6cEkYOBnaT2I0Vv6wuFzorbFDYYUlulZKIKfxc7EJBLO2PRQCfvgeuoXpPp6+dN3wNXXypu1NXwsJ2qc5imXkbOThSC3H0GrVup6mT4uF90lOjohYEKCcE5/cP4jULSyVVps9NcpZmenYiSqjZFyEb9vI5LDIJ5IxnAGBoiSgvVoulfXWdKqGWqp8x1NK3zYIHoe4we+qz0vbAOo7hHXx0tVHIr4LQAMSkhXJGeeNvOB649db7x4NXJSy3a3x2+papjNJVjBljkJAQ7h3OSAyEjjI5Gpa0RgXh5FaQ7viQd3GWEq5IHtnjtnjudA5BbaGkuyPS0cELGBwWjjAJ8y6lRpRv8AOcf/AJDf7S6b0Bo0aNAaNGjQGjRo0BrVUqGgkVhkMhBH5a261z58J8f906Cm9KMd9kWRnMyU0iyeIRuzsixkDyrxjCjsMZ5J1aakZuNF9pD/AAGqd0Qqg2XZgL8LJ5cMCDtjJ4bkfNnzeY5ye41cKk/850Q/qyfyGgg2E1T8DSCI1CCjjdafxNkZJHLykDO0YwF5yc8cZEvRgtWl5LcIpVi2NUYUKwB4VeckevIH92duiSS0Uqtkb6aNSynB+X31A33q+gssiUIq0efkGWbLAYPOAo87DjIGAPUjQSPxMdZbFt9wMwq5YhHMiwtkNjBPAxjPr2xrb+jqgyzypVBJp3YPLgsyR58qpk4U4x6HnnnVRq+pJ7nb6gioqo4o0YPIgWnUk8Bu5LAH0VwSM8E8a40bte7hdUordLOlbPIpQ0zPvMmOMkfs454AGOfc6LI+iaamirep6qqeHxI6OKKOnmPIWX9YJMc8sAwGccbiM8sNMOyyuLVdxkyn/J5wdvi45GCPlkXGePbI9QPLNb4bNZ6W1TVE0rSBg0sreaSRss/PoSSSNeSMjuLTeAXE3/R5/lEuOcZGNsg78YzjcvYhSFrl+lUp0oJTJIjSLmuiwrGIcsG7BXIGMjAIJxtOBrbZId1ZXlmSbEUUEk4j2qzqGDKoJPlAK8Zxnd651prLZXS1NLFXVEc9DCzETNIEk3MNqllxtZlzx75zjIGddrqKujjSqLwS0dVUANM5WNpRsVVcDgZYqePUEH6aK2WKS4VtADHU0UbKSlTTmmbMcg4ZT5/3e4wdRtRQXWmuFVX3GSj/AEWbatH8O9TIoVg58wUKQSRt7cngaYljpLt1NItolqaSsjpc1dfSSD9WxK7IpEYFGYjceQSoA7BhnOosslNUUdRcrnX3ipScGnhljiAUjJJCoEUED9ps49OSNEaLhX3WqqKqOrpIUtklMAgxIrQzBiTIXaMAY8uPYjOn5a9rLQVFyrbfUtBSQySl0liYrH8xAAIyBjj11nQX6pnvj2mut/wsmxpEJk3B0z5SDjBJ5yPTB75Go+a3xRX6SjuFfXC2sUmpqPCimHPKkgbsBwDtJ2+ZRjHGgsyuHuMZHbwD/tLpwaSGf0r9BT/8X/8ANO6A0aNGgNGjRoDRo0aA1qqP6F+f2T/LW3Wmq4p5T/Ub+WgpPRsSRyWXKgSCllXBUqyjbGeVJJXJOcEk8+bzEgWyqbF2oR/9OY/7OqZ0O6tXWtlCBZKN2XAHbCYxjIxyexI9t3LNab1WR0FwpKibOxIJ2IHdjlAAPcknAHudBE3W909HbLdQPWJSmWkSSWTxQriMAeVAe7ufKPbk9wNfP1yv71FTPVROKOKSVzT0pDkhd2Queyn39M5OrX19XwUlchrkqjNGvhnzsq7wD5F4yVUYGRtyVzznXL2fbKWgLAclSwyef36NSLTbbxQ0oExpPirjHKfDeoxvyQBlsd+ScDtzyGPbrn4QWa01NDJ1HLHFNeRLJFLJGV2xheAFVMKMrgnHqT9h89lmmDAMA2RiNEPn4OT9+37/AKavf4S9TN0v1LFT1kkkdJcCkcilgY8MQEfj1BPfPbOg+gqmaGqWKOoAkoK1VWOQcFH7rz6E8YPoRjuRrWCHBtF6xKZB+omPl+IA5BBHyyDGePbcPYeSJDS1D0lQA1tr2OwjtFKe65HbceQfRs88jQirNus15zI+N0ExJUzKOzBh8si8Zxg9iPoZRdyoqo3SgiutXG9FGsngVCy7JxJxglQO4QOC6kcOeBnUjY6OGvsklNcFirqV5GX9bECkwGAzbTxgsGI+hGNKtQZukkdfOLmsVKqspjKyRoGLAnA2szEDIG3O0cY1LdNq36LSZlC/EO9Qqgg7VkYso44zgjOPXQRVmtNNaKm6Gy0lPTbKsbqaFFjWRDFGccYAOckH7++dO1lWxlpq+hjNVsDQSUwO1xuKnJz2K7eQcd9FygENwaUuYI6jYRUADEcy8KW+jKdvt5QPUaTva1gp5Zqu22uQqu1ZWdmaRjwqBdoI3EgfMcfXQbIbvR3CSlnmgamldA0chdC8ascLvAJwG4xnjOPUab6mgppbPUPUOI2iQtFJzlX9AMcnPbHrnGt1ptNJa7WlFHFH4YTEpKjEh/aJ4xzz9PTXNOobnPZun4rxQSxy1dLOr0kNRKZgwlJ7AuduEcEAAYAHporptO7PcgXXaxpVZl9iWOdSOuf/AIbdcwdYzSSPElNXw06rNArZB8zeZc917fbOPvfx20R7o0aNAaNGjQGjRo0BpevO2jnb2ib+WmNLXE7aCpPtE/8AI6CndKyFa60wPkuKWZmY984iBzyefplscZOeAr+I93o6EfH1vjK1FHKlCqEqZahlwWzghQoHBORuJ4yo1E0/UNvstEK2SUiWmp1UmNQfDjYDaMKOC2AF7LjcRnGX5B1ZeI+pL9U3WvV1lnwdsSAKoUYA5JPYe559u2rixCVVQZZ5JXlkkdsnfK+9iPqx7/w+2p+k6XYp4tzrFhTbnCnJx6ZJ4Gq98P4rhIBIzOcIm3LEnsMD1+2rZ1jZrigp7g9FUfAeCI1lKHarjJOR6cY57fXUae0dZZKCqjprZGJp5T4YlI4593Pp9tY2GxvfuuYqOkEVRCGWaTwyRGoXBYE4PHB9s9uNbOm7HTTWx6mtWN/HB2EgEoAfmB9+/HbB5+k50PQwdP2e+9TwT70pKJoonLbQ1RJwmBjHCkerfPgHvojqPSVygr+nKZ6sLJQ1v6p335WOXgD1yA3BB7hvqRqYnjK070N6kcpFmSmr0zvwozkkDyyD9ze3ca5z+Bdyt0VsvtK6tBRI0MjrOwK7nDIQPfOwca6TSyzGkalgoK6qp2yFkrHWPyH9nnznA45Ge2jJGAvRSS1LTNUSS1COSWMTeIYgoVlBxjC7jntk4GdN9C1Ql6fjp2fMtG7U77iN3HKlgPlJQq2DyN3Oou774oolliqAaUtLJD5TkFW8zMOG3EeGO3ztnnGHquCltsMAqLoKaRoUjrCr7XlGSd49QSxYZ9mPqBgJm6iuanxb1pXbd546lTtZf2hkdjj6HUNFIBUD4Tp2VJ42IiadgsaHnkdwox6gZ5++m6OGCvpojLNJMzICz09Wdit7Da3pn89NVNvdomWlrJo9yMpWQ+IpyMc55H5EaBK73eGSgMFJOVknQjxirAJHkK0inHOM8Y7kr76oX4tVNRQ2enooYWqqATpUAcALDGVIVWAGBllXOTgEcdzqyda3E2egpbheaWUUkZ+GlakYSFN5jKyDIBwGTtjOcd9Uf8Rep7Rcum6ulpLnDUeOVMNPA+cNu3AmMDyAHJO45zgAaLFUvcdLZrnHf+kqieKRm8ZHilV413fMAD58H2Yc/TXTvw8/FKnvskdtvyx0dxbiKRSRFUcfX5W+n7vbXNb5PRr0na3oIYUiehRZW8HlJQdsil8HkkN83HPBGqWwAbaVAA4bnIJ9carWa+ywRnHrr3XHvwi/EWWqli6ev8pebBFHVufnAx+rY+rd8H1A99dg1GK90aNGgNGjRoDUd1BULT2moyCzyoYY1Bxud/Koz6ckc+nfUjqvdV07VslJSCVoRJHUFJR+xJ4TKp9jgMxwfbQfPXV17kqJpLNST5oYXJmZG8tXMOGkJySQMAKCTgAHknUd090/X9SXemttvRnd/mlKnZCvcsxHYcH7nA0pQW2S4XanorYpkaqdYqcHODnHJOMge5I4wdfSP4cdGp0hapo5HSauqX3TzKuMgfKuOcAZP5knWr014x6H6Cs3ScMTqkdRdHTbJVyfMx7naCfKPoPQDOpS6Vl1N/orbSWpJrdLE0lZWTN+rUA4CKPVvXnAx+eFqGwVL9a13UFzkV1SNaa3Qgk+FHgF29gWPHbsO/ONOXivq5KpbTZ2jStkQvJUOm9aROQGK5G4kjAGRnBPpg5ZV/8AEHpa03O0tTwyR0Fa5JiEC4M3fylVBJBzyQNch6xqxQdNWLpmipqukhEYrKw1MTxtNOfTDd9vOccZxjtrv8ot/TkBqHWZ5JWCtMVaWWVieAW5Pc4A/IayvrWea3J+noIWo52EZ+Li8qlu27Py88ZOOSB3OiyuVfhnYVoqOkrqWpD1FXGrPtZVGWHHnOfD2ksnlG8lXxwM66xHapJowK+smkHfwYGMMY/cdx/NjqlWy0WyyvUx2qOX4OmqVq1WRGVfCkGG5fhsMh55ABHbgjotNURTxLJEwZWAPB7aIq14o46W5U8cJD01ZVU61IklJMPhtvXGT2LbRgdiwP7R1NVGKCuMsCLJNWuFIdtudqcKpxjOATg4zzzpG/2WouMdXTU7iNKp4pVmB80EqlcsPuqj8wc99e1O642ugrZkk/V+aaOMndE/YuuO7KwPHsToF56SOrqZnuFsE8MkgYxzUSyFfTAKk8ff1J01Q22xWa5qaNJKWd08JYxLKIsEggBCdmeB6Z9NeW+llW4GWOpp5fEO93SJ08Qccghip7jt7n66kYnr4d8twko0gRSzGMNwAO5JOBoErtAbtXG2yPBJbjTulbTkhmbeBtyM5UDnn1z6d9ULpL8JLON9RdqmeuMU8kZpz5EBRiBnHLZHf0Oe2ugUMFJ8RPdqZJVnrERpvE4YIoO3yn5QQDx9c++s+n5lnFfJGcxtWPtPvwuf450NVW6Wro+z3e2Wip6Ti8GrXataKUGKJuAA7H1JCjn1I1y38Rfw/qek5fi4H+JtlRJtRwuGhPcK/pg8gH6Y19DXe4UNrt8tbdJ44KOLBkkk+UZIAz+ZGl71aqLqOyTUNXtlpamMEMDn6qwI9jgjGqsr5NUsCGRmVlO4MpwVI7EH0Ovpn8NeqD1P03HNUMorqc+FUqpHLDs2PQMMH75GvnG+2mps10qLbVhxLTybSWTZvHowHsR9Trof4B1bwdTV1JuYx1NHvIPYMjDH8HbTxq9O86NGjUYGjRo0BqM6ijU2mpnO4SU0TTwupwUdVJBH8vYgkHg6k9KXCijrYXilabY6FGSOQruBHI40FE6NtlqqupTcpqe2w3OGASCKBCshL/NKynlfYcDgnjViv93udJ1FYLZbqITRVrytVzHP6mKMLn95cevp21SqmgvtpvKVdDZpYo6VTGhg87SJ3Ks3mJB++c54zqy9K9XrV0Cv1DSy0Nyi8kjNRypGdx7ISO3AyM/y4Ce6lvMHTthrbtV8xUsZfbnG49lUfUkgfnqF6XhrY7Wi1UUk1dciKm4TOdix7x2U45wAFCjOOMnWrriq6av9slsNbfY4nlkjJjpXEkxw24AKMnnHsdQVv69ttvu1LaZ47klqjA+GqJ1lWVNuVO9e7xjgZPIPccZ1ReaMxxWmIWNoa9IztDTVZO4juS+GJOdNSGnroZKKrjQs8f62nY5OD/P7jUFW9QW2OBJrjXxUtIWzBcaWpHhNnsGGTg/2gV+udJN1ELliGGiW6xAZjuVNUJTop+hdgwPuU3D+WoNl1o3sdPC1R4lRaIQ0cs7TfrIoHPmEhZvMqnBDd8AjHrrO0PLabjPSIjVcpjDKIuEI/ZLMeFGM+h7ceiij3ul676mtElDXy0FNCs27w2rYwZF5wCyk7sZHcDO08ds2LpuFLb0/b7dcqSWR6eIJNDFVxyxVDgABncv8uBwhwB2wcDFVYBX1VVIVSrqJ3B/o7ZAvhr/VMsnlJ+xH20zZRUQx1lHFu8RP1yfEkMyNIWJRynBwRnj0YaWqbnc6iJYbfJa6FSMb3lMrKPooAH8fy1VJPw9iqBLNP1fc3qpsvKyDCvIf2sAZ744B7DA0RaZ5oHAq6WlemimY7JFrDAZfqEXIbP1Gfpp+1Uvjq9S01f4cg2rFUu+R3BJU8YPGONUai/Dm1wziWuv90nAHEcKvGqcg+UgEr2xwRxpm6dIwyRyrZ7/f4C6kL4lZVuqfQAd/zOoH6qPqKt6XraimvU1NcKaaYBYYIjlUdsKeGySoB9OT251L/h4kv/JOgqKiVpZaxTVM7KASJDuBwOBwRql9O9OdVdOB6e1X2BqSZzJJ8Rbp32tjHAxkk9ycjkduTq600l5SKITXCJnVfPstEwVjgY/a4GqJK/i2zUDUF3liSCuzThZGA3lh2H107TQR01LFBCoSOJAiKP2QBgDVYvFJNc6i3zy0VJNNSMZI3no5m8J8EZXt67Tz7fY6baovUnG9I+/mShcnt6bnxqDiX4z0/h9e1TeJkSU8L+Y9uGH5Dg/x1YvwMtqU09XfK2ohhRozTwI7AM/ILNz6cAD89T034dQXC8TXG7vd68yuWKTLBj6DBYjA4xgDtq226201tjVKO0VyKp4UVCAfu8TH8NVreMSwudD/AK5T5/8AMGtkNXTztthnjkIGSFYHS3xNR6Wmf/74v8WslqKon/Nzr95U/wBx1GTuRo0t41V/qf8A+0aNA1pG5RmQoPgmqQAeRKFx/Eae0aCCFCrHJsafdp1Os1t0Z4/QdGP7Tqf+E6msaMaCHFshUgpZbaCPUY/wa9+CcfLabdn083/w1L6NBELRzpIZEtdsV8Y3Kxz+/ZreiVy9qaiXPtI3+HUho0CWK8/9XSD/ANTH/doK1/p8IPybTujQIlbn6S0Y+8bH/i0BLn61FH/7D/49PaNAmEuPrU0v5Uzf49HhV5/0qnH2p2/x6c0aBIwV3+uRflT/APy0fDVx/wBPA+0A/v07o0CXwtZ63FvyhT+7R8JVHvcpcfSKP+7TujQJNRTn/tKrH2WL/Brz4CX1uVZ++P8Awae0aBL4BvWuqz/6l/u1mtFjvU1J+8mmtGgW+DH/AI9R/wC6dGmdGgNGjRoDRo0aA0aNGgNGjRoDRo0aA0aNGgNGjRoDRo0aA0aNGgNGjRoDRo0aA0aNGg//2Q=="/>
          <p:cNvSpPr>
            <a:spLocks noChangeAspect="1" noChangeArrowheads="1"/>
          </p:cNvSpPr>
          <p:nvPr/>
        </p:nvSpPr>
        <p:spPr bwMode="auto">
          <a:xfrm>
            <a:off x="63500" y="-627063"/>
            <a:ext cx="1552575" cy="1285876"/>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5" name="Picture 4" descr="road.jpg"/>
          <p:cNvPicPr>
            <a:picLocks noChangeAspect="1"/>
          </p:cNvPicPr>
          <p:nvPr/>
        </p:nvPicPr>
        <p:blipFill>
          <a:blip r:embed="rId2" cstate="print"/>
          <a:stretch>
            <a:fillRect/>
          </a:stretch>
        </p:blipFill>
        <p:spPr>
          <a:xfrm>
            <a:off x="6929454" y="3429000"/>
            <a:ext cx="2009775" cy="2276475"/>
          </a:xfrm>
          <a:prstGeom prst="rect">
            <a:avLst/>
          </a:prstGeom>
        </p:spPr>
      </p:pic>
      <p:pic>
        <p:nvPicPr>
          <p:cNvPr id="6" name="Picture 5" descr="brick.bmp"/>
          <p:cNvPicPr>
            <a:picLocks noChangeAspect="1"/>
          </p:cNvPicPr>
          <p:nvPr/>
        </p:nvPicPr>
        <p:blipFill>
          <a:blip r:embed="rId3" cstate="print"/>
          <a:stretch>
            <a:fillRect/>
          </a:stretch>
        </p:blipFill>
        <p:spPr>
          <a:xfrm>
            <a:off x="4929190" y="3429000"/>
            <a:ext cx="1676191" cy="1400000"/>
          </a:xfrm>
          <a:prstGeom prst="rect">
            <a:avLst/>
          </a:prstGeom>
        </p:spPr>
      </p:pic>
      <p:pic>
        <p:nvPicPr>
          <p:cNvPr id="7" name="Picture 6" descr="paint.jpg"/>
          <p:cNvPicPr>
            <a:picLocks noChangeAspect="1"/>
          </p:cNvPicPr>
          <p:nvPr/>
        </p:nvPicPr>
        <p:blipFill>
          <a:blip r:embed="rId4" cstate="print"/>
          <a:stretch>
            <a:fillRect/>
          </a:stretch>
        </p:blipFill>
        <p:spPr>
          <a:xfrm>
            <a:off x="2571736" y="3429000"/>
            <a:ext cx="2076450" cy="2200275"/>
          </a:xfrm>
          <a:prstGeom prst="rect">
            <a:avLst/>
          </a:prstGeom>
        </p:spPr>
      </p:pic>
      <p:pic>
        <p:nvPicPr>
          <p:cNvPr id="8" name="Picture 7" descr="judge2.jpg"/>
          <p:cNvPicPr>
            <a:picLocks noChangeAspect="1"/>
          </p:cNvPicPr>
          <p:nvPr/>
        </p:nvPicPr>
        <p:blipFill>
          <a:blip r:embed="rId5" cstate="print"/>
          <a:stretch>
            <a:fillRect/>
          </a:stretch>
        </p:blipFill>
        <p:spPr>
          <a:xfrm>
            <a:off x="250825" y="3429000"/>
            <a:ext cx="2047875" cy="2228850"/>
          </a:xfrm>
          <a:prstGeom prst="rect">
            <a:avLst/>
          </a:prstGeom>
        </p:spPr>
      </p:pic>
      <p:sp>
        <p:nvSpPr>
          <p:cNvPr id="9" name="TextBox 8"/>
          <p:cNvSpPr txBox="1"/>
          <p:nvPr/>
        </p:nvSpPr>
        <p:spPr>
          <a:xfrm>
            <a:off x="785786" y="5775623"/>
            <a:ext cx="928694" cy="461665"/>
          </a:xfrm>
          <a:prstGeom prst="rect">
            <a:avLst/>
          </a:prstGeom>
          <a:noFill/>
        </p:spPr>
        <p:txBody>
          <a:bodyPr wrap="square" rtlCol="0">
            <a:spAutoFit/>
          </a:bodyPr>
          <a:lstStyle/>
          <a:p>
            <a:pPr algn="ctr"/>
            <a:r>
              <a:rPr lang="en-GB" sz="2400" b="1" dirty="0" smtClean="0"/>
              <a:t>86</a:t>
            </a:r>
            <a:endParaRPr lang="en-GB" sz="2400" b="1" dirty="0"/>
          </a:p>
        </p:txBody>
      </p:sp>
      <p:sp>
        <p:nvSpPr>
          <p:cNvPr id="10" name="TextBox 9"/>
          <p:cNvSpPr txBox="1"/>
          <p:nvPr/>
        </p:nvSpPr>
        <p:spPr>
          <a:xfrm>
            <a:off x="3143240" y="5775623"/>
            <a:ext cx="928694" cy="461665"/>
          </a:xfrm>
          <a:prstGeom prst="rect">
            <a:avLst/>
          </a:prstGeom>
          <a:noFill/>
        </p:spPr>
        <p:txBody>
          <a:bodyPr wrap="square" rtlCol="0">
            <a:spAutoFit/>
          </a:bodyPr>
          <a:lstStyle/>
          <a:p>
            <a:pPr algn="ctr"/>
            <a:r>
              <a:rPr lang="en-GB" sz="2400" b="1" dirty="0" smtClean="0"/>
              <a:t>40</a:t>
            </a:r>
            <a:endParaRPr lang="en-GB" sz="2400" b="1" dirty="0"/>
          </a:p>
        </p:txBody>
      </p:sp>
      <p:sp>
        <p:nvSpPr>
          <p:cNvPr id="11" name="TextBox 10"/>
          <p:cNvSpPr txBox="1"/>
          <p:nvPr/>
        </p:nvSpPr>
        <p:spPr>
          <a:xfrm>
            <a:off x="5357818" y="5775623"/>
            <a:ext cx="928694" cy="461665"/>
          </a:xfrm>
          <a:prstGeom prst="rect">
            <a:avLst/>
          </a:prstGeom>
          <a:noFill/>
        </p:spPr>
        <p:txBody>
          <a:bodyPr wrap="square" rtlCol="0">
            <a:spAutoFit/>
          </a:bodyPr>
          <a:lstStyle/>
          <a:p>
            <a:pPr algn="ctr"/>
            <a:r>
              <a:rPr lang="en-GB" sz="2400" b="1" dirty="0" smtClean="0"/>
              <a:t>37</a:t>
            </a:r>
            <a:endParaRPr lang="en-GB" sz="2400" b="1" dirty="0"/>
          </a:p>
        </p:txBody>
      </p:sp>
      <p:sp>
        <p:nvSpPr>
          <p:cNvPr id="12" name="TextBox 11"/>
          <p:cNvSpPr txBox="1"/>
          <p:nvPr/>
        </p:nvSpPr>
        <p:spPr>
          <a:xfrm>
            <a:off x="7572396" y="5775623"/>
            <a:ext cx="928694" cy="461665"/>
          </a:xfrm>
          <a:prstGeom prst="rect">
            <a:avLst/>
          </a:prstGeom>
          <a:noFill/>
        </p:spPr>
        <p:txBody>
          <a:bodyPr wrap="square" rtlCol="0">
            <a:spAutoFit/>
          </a:bodyPr>
          <a:lstStyle/>
          <a:p>
            <a:pPr algn="ctr"/>
            <a:r>
              <a:rPr lang="en-GB" sz="2400" b="1" dirty="0" smtClean="0"/>
              <a:t>32</a:t>
            </a:r>
            <a:endParaRPr lang="en-GB"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en-GB" dirty="0" smtClean="0"/>
              <a:t>Macro-Level Change</a:t>
            </a:r>
            <a:br>
              <a:rPr lang="en-GB" dirty="0" smtClean="0"/>
            </a:br>
            <a:r>
              <a:rPr lang="en-GB" dirty="0" smtClean="0"/>
              <a:t>Multinomial Logit Model</a:t>
            </a:r>
            <a:endParaRPr lang="en-GB" dirty="0"/>
          </a:p>
        </p:txBody>
      </p:sp>
      <p:graphicFrame>
        <p:nvGraphicFramePr>
          <p:cNvPr id="15" name="Table 14"/>
          <p:cNvGraphicFramePr>
            <a:graphicFrameLocks noGrp="1"/>
          </p:cNvGraphicFramePr>
          <p:nvPr/>
        </p:nvGraphicFramePr>
        <p:xfrm>
          <a:off x="1785918" y="1785927"/>
          <a:ext cx="5429288" cy="4451361"/>
        </p:xfrm>
        <a:graphic>
          <a:graphicData uri="http://schemas.openxmlformats.org/drawingml/2006/table">
            <a:tbl>
              <a:tblPr firstRow="1" bandRow="1">
                <a:tableStyleId>{2D5ABB26-0587-4C30-8999-92F81FD0307C}</a:tableStyleId>
              </a:tblPr>
              <a:tblGrid>
                <a:gridCol w="5429288"/>
              </a:tblGrid>
              <a:tr h="507116">
                <a:tc>
                  <a:txBody>
                    <a:bodyPr/>
                    <a:lstStyle/>
                    <a:p>
                      <a:pPr algn="ctr"/>
                      <a:r>
                        <a:rPr lang="en-GB" sz="2000" b="1" dirty="0" smtClean="0">
                          <a:solidFill>
                            <a:schemeClr val="bg1"/>
                          </a:solidFill>
                        </a:rPr>
                        <a:t>No Qualifications</a:t>
                      </a:r>
                      <a:endParaRPr lang="en-GB" sz="2000" b="1" dirty="0">
                        <a:solidFill>
                          <a:schemeClr val="bg1"/>
                        </a:solidFill>
                      </a:endParaRPr>
                    </a:p>
                  </a:txBody>
                  <a:tcPr>
                    <a:solidFill>
                      <a:schemeClr val="accent2">
                        <a:lumMod val="60000"/>
                        <a:lumOff val="40000"/>
                      </a:schemeClr>
                    </a:solidFill>
                  </a:tcPr>
                </a:tc>
              </a:tr>
              <a:tr h="788849">
                <a:tc>
                  <a:txBody>
                    <a:bodyPr/>
                    <a:lstStyle/>
                    <a:p>
                      <a:pPr algn="ctr"/>
                      <a:r>
                        <a:rPr lang="en-GB" sz="2000" b="1" dirty="0" smtClean="0">
                          <a:solidFill>
                            <a:schemeClr val="bg1"/>
                          </a:solidFill>
                        </a:rPr>
                        <a:t>Basic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Middle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Higher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Tertiary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Higher Tertiary Qualifications</a:t>
                      </a:r>
                      <a:endParaRPr lang="en-GB" sz="2000" b="1" dirty="0">
                        <a:solidFill>
                          <a:schemeClr val="bg1"/>
                        </a:solidFill>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en-GB" dirty="0" smtClean="0"/>
              <a:t>Macro-Level Change</a:t>
            </a:r>
            <a:br>
              <a:rPr lang="en-GB" dirty="0" smtClean="0"/>
            </a:br>
            <a:r>
              <a:rPr lang="en-GB" dirty="0" smtClean="0"/>
              <a:t>Multinomial Logit Model</a:t>
            </a:r>
            <a:endParaRPr lang="en-GB" dirty="0"/>
          </a:p>
        </p:txBody>
      </p:sp>
      <p:graphicFrame>
        <p:nvGraphicFramePr>
          <p:cNvPr id="15" name="Table 14"/>
          <p:cNvGraphicFramePr>
            <a:graphicFrameLocks noGrp="1"/>
          </p:cNvGraphicFramePr>
          <p:nvPr/>
        </p:nvGraphicFramePr>
        <p:xfrm>
          <a:off x="1785918" y="1785927"/>
          <a:ext cx="5429288" cy="4451361"/>
        </p:xfrm>
        <a:graphic>
          <a:graphicData uri="http://schemas.openxmlformats.org/drawingml/2006/table">
            <a:tbl>
              <a:tblPr firstRow="1" bandRow="1">
                <a:tableStyleId>{2D5ABB26-0587-4C30-8999-92F81FD0307C}</a:tableStyleId>
              </a:tblPr>
              <a:tblGrid>
                <a:gridCol w="5429288"/>
              </a:tblGrid>
              <a:tr h="507116">
                <a:tc>
                  <a:txBody>
                    <a:bodyPr/>
                    <a:lstStyle/>
                    <a:p>
                      <a:pPr algn="ctr"/>
                      <a:r>
                        <a:rPr lang="en-GB" sz="2000" b="1" dirty="0" smtClean="0">
                          <a:solidFill>
                            <a:schemeClr val="bg1"/>
                          </a:solidFill>
                        </a:rPr>
                        <a:t>No Qualifications</a:t>
                      </a:r>
                      <a:endParaRPr lang="en-GB" sz="2000" b="1" dirty="0">
                        <a:solidFill>
                          <a:schemeClr val="bg1"/>
                        </a:solidFill>
                      </a:endParaRPr>
                    </a:p>
                  </a:txBody>
                  <a:tcPr>
                    <a:solidFill>
                      <a:schemeClr val="accent2">
                        <a:lumMod val="60000"/>
                        <a:lumOff val="40000"/>
                      </a:schemeClr>
                    </a:solidFill>
                  </a:tcPr>
                </a:tc>
              </a:tr>
              <a:tr h="788849">
                <a:tc>
                  <a:txBody>
                    <a:bodyPr/>
                    <a:lstStyle/>
                    <a:p>
                      <a:pPr algn="ctr"/>
                      <a:r>
                        <a:rPr lang="en-GB" sz="2000" b="1" dirty="0" smtClean="0">
                          <a:solidFill>
                            <a:schemeClr val="bg1"/>
                          </a:solidFill>
                        </a:rPr>
                        <a:t>Basic Qualifications</a:t>
                      </a:r>
                      <a:endParaRPr lang="en-GB" sz="2000" b="1" dirty="0">
                        <a:solidFill>
                          <a:schemeClr val="bg1"/>
                        </a:solidFill>
                      </a:endParaRPr>
                    </a:p>
                  </a:txBody>
                  <a:tcPr>
                    <a:solidFill>
                      <a:schemeClr val="accent3">
                        <a:lumMod val="60000"/>
                        <a:lumOff val="40000"/>
                      </a:schemeClr>
                    </a:solidFill>
                  </a:tcPr>
                </a:tc>
              </a:tr>
              <a:tr h="788849">
                <a:tc>
                  <a:txBody>
                    <a:bodyPr/>
                    <a:lstStyle/>
                    <a:p>
                      <a:pPr algn="ctr"/>
                      <a:r>
                        <a:rPr lang="en-GB" sz="2000" b="1" dirty="0" smtClean="0">
                          <a:solidFill>
                            <a:schemeClr val="bg1"/>
                          </a:solidFill>
                        </a:rPr>
                        <a:t>Middle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Higher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Tertiary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Higher Tertiary Qualifications</a:t>
                      </a:r>
                      <a:endParaRPr lang="en-GB" sz="2000" b="1" dirty="0">
                        <a:solidFill>
                          <a:schemeClr val="bg1"/>
                        </a:solidFill>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en-GB" dirty="0" smtClean="0"/>
              <a:t>Macro-Level Change</a:t>
            </a:r>
            <a:br>
              <a:rPr lang="en-GB" dirty="0" smtClean="0"/>
            </a:br>
            <a:r>
              <a:rPr lang="en-GB" dirty="0" smtClean="0"/>
              <a:t>Multinomial Logit Model</a:t>
            </a:r>
            <a:endParaRPr lang="en-GB" dirty="0"/>
          </a:p>
        </p:txBody>
      </p:sp>
      <p:graphicFrame>
        <p:nvGraphicFramePr>
          <p:cNvPr id="15" name="Table 14"/>
          <p:cNvGraphicFramePr>
            <a:graphicFrameLocks noGrp="1"/>
          </p:cNvGraphicFramePr>
          <p:nvPr/>
        </p:nvGraphicFramePr>
        <p:xfrm>
          <a:off x="1785918" y="1785927"/>
          <a:ext cx="5429288" cy="4451361"/>
        </p:xfrm>
        <a:graphic>
          <a:graphicData uri="http://schemas.openxmlformats.org/drawingml/2006/table">
            <a:tbl>
              <a:tblPr firstRow="1" bandRow="1">
                <a:tableStyleId>{2D5ABB26-0587-4C30-8999-92F81FD0307C}</a:tableStyleId>
              </a:tblPr>
              <a:tblGrid>
                <a:gridCol w="5429288"/>
              </a:tblGrid>
              <a:tr h="507116">
                <a:tc>
                  <a:txBody>
                    <a:bodyPr/>
                    <a:lstStyle/>
                    <a:p>
                      <a:pPr algn="ctr"/>
                      <a:r>
                        <a:rPr lang="en-GB" sz="2000" b="1" dirty="0" smtClean="0">
                          <a:solidFill>
                            <a:schemeClr val="bg1"/>
                          </a:solidFill>
                        </a:rPr>
                        <a:t>No Qualifications</a:t>
                      </a:r>
                      <a:endParaRPr lang="en-GB" sz="2000" b="1" dirty="0">
                        <a:solidFill>
                          <a:schemeClr val="bg1"/>
                        </a:solidFill>
                      </a:endParaRPr>
                    </a:p>
                  </a:txBody>
                  <a:tcPr>
                    <a:solidFill>
                      <a:schemeClr val="accent2">
                        <a:lumMod val="60000"/>
                        <a:lumOff val="40000"/>
                      </a:schemeClr>
                    </a:solidFill>
                  </a:tcPr>
                </a:tc>
              </a:tr>
              <a:tr h="788849">
                <a:tc>
                  <a:txBody>
                    <a:bodyPr/>
                    <a:lstStyle/>
                    <a:p>
                      <a:pPr algn="ctr"/>
                      <a:r>
                        <a:rPr lang="en-GB" sz="2000" b="1" dirty="0" smtClean="0">
                          <a:solidFill>
                            <a:schemeClr val="bg1"/>
                          </a:solidFill>
                        </a:rPr>
                        <a:t>Basic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Middle Qualifications</a:t>
                      </a:r>
                      <a:endParaRPr lang="en-GB" sz="2000" b="1" dirty="0">
                        <a:solidFill>
                          <a:schemeClr val="bg1"/>
                        </a:solidFill>
                      </a:endParaRPr>
                    </a:p>
                  </a:txBody>
                  <a:tcPr>
                    <a:solidFill>
                      <a:schemeClr val="accent3">
                        <a:lumMod val="60000"/>
                        <a:lumOff val="40000"/>
                      </a:schemeClr>
                    </a:solidFill>
                  </a:tcPr>
                </a:tc>
              </a:tr>
              <a:tr h="788849">
                <a:tc>
                  <a:txBody>
                    <a:bodyPr/>
                    <a:lstStyle/>
                    <a:p>
                      <a:pPr algn="ctr"/>
                      <a:r>
                        <a:rPr lang="en-GB" sz="2000" b="1" dirty="0" smtClean="0">
                          <a:solidFill>
                            <a:schemeClr val="bg1"/>
                          </a:solidFill>
                        </a:rPr>
                        <a:t>Higher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Tertiary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Higher Tertiary Qualifications</a:t>
                      </a:r>
                      <a:endParaRPr lang="en-GB" sz="2000" b="1" dirty="0">
                        <a:solidFill>
                          <a:schemeClr val="bg1"/>
                        </a:solidFill>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en-GB" dirty="0" smtClean="0"/>
              <a:t>Macro-Level Change</a:t>
            </a:r>
            <a:br>
              <a:rPr lang="en-GB" dirty="0" smtClean="0"/>
            </a:br>
            <a:r>
              <a:rPr lang="en-GB" dirty="0" smtClean="0"/>
              <a:t>Multinomial Logit Model</a:t>
            </a:r>
            <a:endParaRPr lang="en-GB" dirty="0"/>
          </a:p>
        </p:txBody>
      </p:sp>
      <p:graphicFrame>
        <p:nvGraphicFramePr>
          <p:cNvPr id="15" name="Table 14"/>
          <p:cNvGraphicFramePr>
            <a:graphicFrameLocks noGrp="1"/>
          </p:cNvGraphicFramePr>
          <p:nvPr/>
        </p:nvGraphicFramePr>
        <p:xfrm>
          <a:off x="1785918" y="1785927"/>
          <a:ext cx="5429288" cy="4451361"/>
        </p:xfrm>
        <a:graphic>
          <a:graphicData uri="http://schemas.openxmlformats.org/drawingml/2006/table">
            <a:tbl>
              <a:tblPr firstRow="1" bandRow="1">
                <a:tableStyleId>{2D5ABB26-0587-4C30-8999-92F81FD0307C}</a:tableStyleId>
              </a:tblPr>
              <a:tblGrid>
                <a:gridCol w="5429288"/>
              </a:tblGrid>
              <a:tr h="507116">
                <a:tc>
                  <a:txBody>
                    <a:bodyPr/>
                    <a:lstStyle/>
                    <a:p>
                      <a:pPr algn="ctr"/>
                      <a:r>
                        <a:rPr lang="en-GB" sz="2000" b="1" dirty="0" smtClean="0">
                          <a:solidFill>
                            <a:schemeClr val="bg1"/>
                          </a:solidFill>
                        </a:rPr>
                        <a:t>No Qualifications</a:t>
                      </a:r>
                      <a:endParaRPr lang="en-GB" sz="2000" b="1" dirty="0">
                        <a:solidFill>
                          <a:schemeClr val="bg1"/>
                        </a:solidFill>
                      </a:endParaRPr>
                    </a:p>
                  </a:txBody>
                  <a:tcPr>
                    <a:solidFill>
                      <a:schemeClr val="accent2">
                        <a:lumMod val="60000"/>
                        <a:lumOff val="40000"/>
                      </a:schemeClr>
                    </a:solidFill>
                  </a:tcPr>
                </a:tc>
              </a:tr>
              <a:tr h="788849">
                <a:tc>
                  <a:txBody>
                    <a:bodyPr/>
                    <a:lstStyle/>
                    <a:p>
                      <a:pPr algn="ctr"/>
                      <a:r>
                        <a:rPr lang="en-GB" sz="2000" b="1" dirty="0" smtClean="0">
                          <a:solidFill>
                            <a:schemeClr val="bg1"/>
                          </a:solidFill>
                        </a:rPr>
                        <a:t>Basic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Middle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Higher Qualifications</a:t>
                      </a:r>
                      <a:endParaRPr lang="en-GB" sz="2000" b="1" dirty="0">
                        <a:solidFill>
                          <a:schemeClr val="bg1"/>
                        </a:solidFill>
                      </a:endParaRPr>
                    </a:p>
                  </a:txBody>
                  <a:tcPr>
                    <a:solidFill>
                      <a:schemeClr val="accent3">
                        <a:lumMod val="60000"/>
                        <a:lumOff val="40000"/>
                      </a:schemeClr>
                    </a:solidFill>
                  </a:tcPr>
                </a:tc>
              </a:tr>
              <a:tr h="788849">
                <a:tc>
                  <a:txBody>
                    <a:bodyPr/>
                    <a:lstStyle/>
                    <a:p>
                      <a:pPr algn="ctr"/>
                      <a:r>
                        <a:rPr lang="en-GB" sz="2000" b="1" dirty="0" smtClean="0">
                          <a:solidFill>
                            <a:schemeClr val="bg1"/>
                          </a:solidFill>
                        </a:rPr>
                        <a:t>Tertiary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Higher Tertiary Qualifications</a:t>
                      </a:r>
                      <a:endParaRPr lang="en-GB" sz="2000" b="1" dirty="0">
                        <a:solidFill>
                          <a:schemeClr val="bg1"/>
                        </a:solidFill>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a:t>
            </a:r>
            <a:endParaRPr lang="en-GB" dirty="0"/>
          </a:p>
        </p:txBody>
      </p:sp>
      <p:sp>
        <p:nvSpPr>
          <p:cNvPr id="3" name="Content Placeholder 2"/>
          <p:cNvSpPr>
            <a:spLocks noGrp="1"/>
          </p:cNvSpPr>
          <p:nvPr>
            <p:ph idx="1"/>
          </p:nvPr>
        </p:nvSpPr>
        <p:spPr/>
        <p:txBody>
          <a:bodyPr/>
          <a:lstStyle/>
          <a:p>
            <a:pPr algn="just"/>
            <a:r>
              <a:rPr lang="en-GB" dirty="0" smtClean="0"/>
              <a:t>Demonstrate the vast amount of information available on Britain’s Youth in the British Household Panel Survey (e.g. education).</a:t>
            </a:r>
          </a:p>
          <a:p>
            <a:pPr algn="just"/>
            <a:endParaRPr lang="en-GB" dirty="0" smtClean="0"/>
          </a:p>
          <a:p>
            <a:pPr algn="just"/>
            <a:r>
              <a:rPr lang="en-GB" dirty="0" smtClean="0"/>
              <a:t>Show the extent to which social stratification and gender influence the educational outcomes of British Youth.</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en-GB" dirty="0" smtClean="0"/>
              <a:t>Macro-Level Change</a:t>
            </a:r>
            <a:br>
              <a:rPr lang="en-GB" dirty="0" smtClean="0"/>
            </a:br>
            <a:r>
              <a:rPr lang="en-GB" dirty="0" smtClean="0"/>
              <a:t>Multinomial Logit Model</a:t>
            </a:r>
            <a:endParaRPr lang="en-GB" dirty="0"/>
          </a:p>
        </p:txBody>
      </p:sp>
      <p:graphicFrame>
        <p:nvGraphicFramePr>
          <p:cNvPr id="15" name="Table 14"/>
          <p:cNvGraphicFramePr>
            <a:graphicFrameLocks noGrp="1"/>
          </p:cNvGraphicFramePr>
          <p:nvPr/>
        </p:nvGraphicFramePr>
        <p:xfrm>
          <a:off x="1785918" y="1785927"/>
          <a:ext cx="5429288" cy="4451361"/>
        </p:xfrm>
        <a:graphic>
          <a:graphicData uri="http://schemas.openxmlformats.org/drawingml/2006/table">
            <a:tbl>
              <a:tblPr firstRow="1" bandRow="1">
                <a:tableStyleId>{2D5ABB26-0587-4C30-8999-92F81FD0307C}</a:tableStyleId>
              </a:tblPr>
              <a:tblGrid>
                <a:gridCol w="5429288"/>
              </a:tblGrid>
              <a:tr h="507116">
                <a:tc>
                  <a:txBody>
                    <a:bodyPr/>
                    <a:lstStyle/>
                    <a:p>
                      <a:pPr algn="ctr"/>
                      <a:r>
                        <a:rPr lang="en-GB" sz="2000" b="1" dirty="0" smtClean="0">
                          <a:solidFill>
                            <a:schemeClr val="bg1"/>
                          </a:solidFill>
                        </a:rPr>
                        <a:t>No Qualifications</a:t>
                      </a:r>
                      <a:endParaRPr lang="en-GB" sz="2000" b="1" dirty="0">
                        <a:solidFill>
                          <a:schemeClr val="bg1"/>
                        </a:solidFill>
                      </a:endParaRPr>
                    </a:p>
                  </a:txBody>
                  <a:tcPr>
                    <a:solidFill>
                      <a:schemeClr val="accent2">
                        <a:lumMod val="60000"/>
                        <a:lumOff val="40000"/>
                      </a:schemeClr>
                    </a:solidFill>
                  </a:tcPr>
                </a:tc>
              </a:tr>
              <a:tr h="788849">
                <a:tc>
                  <a:txBody>
                    <a:bodyPr/>
                    <a:lstStyle/>
                    <a:p>
                      <a:pPr algn="ctr"/>
                      <a:r>
                        <a:rPr lang="en-GB" sz="2000" b="1" dirty="0" smtClean="0">
                          <a:solidFill>
                            <a:schemeClr val="bg1"/>
                          </a:solidFill>
                        </a:rPr>
                        <a:t>Basic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Middle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Higher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Tertiary Qualifications</a:t>
                      </a:r>
                      <a:endParaRPr lang="en-GB" sz="2000" b="1" dirty="0">
                        <a:solidFill>
                          <a:schemeClr val="bg1"/>
                        </a:solidFill>
                      </a:endParaRPr>
                    </a:p>
                  </a:txBody>
                  <a:tcPr>
                    <a:solidFill>
                      <a:schemeClr val="accent3">
                        <a:lumMod val="60000"/>
                        <a:lumOff val="40000"/>
                      </a:schemeClr>
                    </a:solidFill>
                  </a:tcPr>
                </a:tc>
              </a:tr>
              <a:tr h="788849">
                <a:tc>
                  <a:txBody>
                    <a:bodyPr/>
                    <a:lstStyle/>
                    <a:p>
                      <a:pPr algn="ctr"/>
                      <a:r>
                        <a:rPr lang="en-GB" sz="2000" b="1" dirty="0" smtClean="0">
                          <a:solidFill>
                            <a:schemeClr val="bg1"/>
                          </a:solidFill>
                        </a:rPr>
                        <a:t>Higher Tertiary Qualifications</a:t>
                      </a:r>
                      <a:endParaRPr lang="en-GB" sz="2000" b="1" dirty="0">
                        <a:solidFill>
                          <a:schemeClr val="bg1"/>
                        </a:solidFill>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en-GB" dirty="0" smtClean="0"/>
              <a:t>Macro-Level Change</a:t>
            </a:r>
            <a:br>
              <a:rPr lang="en-GB" dirty="0" smtClean="0"/>
            </a:br>
            <a:r>
              <a:rPr lang="en-GB" dirty="0" smtClean="0"/>
              <a:t>Multinomial Logit Model</a:t>
            </a:r>
            <a:endParaRPr lang="en-GB" dirty="0"/>
          </a:p>
        </p:txBody>
      </p:sp>
      <p:graphicFrame>
        <p:nvGraphicFramePr>
          <p:cNvPr id="15" name="Table 14"/>
          <p:cNvGraphicFramePr>
            <a:graphicFrameLocks noGrp="1"/>
          </p:cNvGraphicFramePr>
          <p:nvPr/>
        </p:nvGraphicFramePr>
        <p:xfrm>
          <a:off x="1785918" y="1785927"/>
          <a:ext cx="5429288" cy="4451361"/>
        </p:xfrm>
        <a:graphic>
          <a:graphicData uri="http://schemas.openxmlformats.org/drawingml/2006/table">
            <a:tbl>
              <a:tblPr firstRow="1" bandRow="1">
                <a:tableStyleId>{2D5ABB26-0587-4C30-8999-92F81FD0307C}</a:tableStyleId>
              </a:tblPr>
              <a:tblGrid>
                <a:gridCol w="5429288"/>
              </a:tblGrid>
              <a:tr h="507116">
                <a:tc>
                  <a:txBody>
                    <a:bodyPr/>
                    <a:lstStyle/>
                    <a:p>
                      <a:pPr algn="ctr"/>
                      <a:r>
                        <a:rPr lang="en-GB" sz="2000" b="1" dirty="0" smtClean="0">
                          <a:solidFill>
                            <a:schemeClr val="bg1"/>
                          </a:solidFill>
                        </a:rPr>
                        <a:t>No Qualifications</a:t>
                      </a:r>
                      <a:endParaRPr lang="en-GB" sz="2000" b="1" dirty="0">
                        <a:solidFill>
                          <a:schemeClr val="bg1"/>
                        </a:solidFill>
                      </a:endParaRPr>
                    </a:p>
                  </a:txBody>
                  <a:tcPr>
                    <a:solidFill>
                      <a:schemeClr val="accent2">
                        <a:lumMod val="60000"/>
                        <a:lumOff val="40000"/>
                      </a:schemeClr>
                    </a:solidFill>
                  </a:tcPr>
                </a:tc>
              </a:tr>
              <a:tr h="788849">
                <a:tc>
                  <a:txBody>
                    <a:bodyPr/>
                    <a:lstStyle/>
                    <a:p>
                      <a:pPr algn="ctr"/>
                      <a:r>
                        <a:rPr lang="en-GB" sz="2000" b="1" dirty="0" smtClean="0">
                          <a:solidFill>
                            <a:schemeClr val="bg1"/>
                          </a:solidFill>
                        </a:rPr>
                        <a:t>Basic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Middle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Higher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Tertiary Qualifications</a:t>
                      </a:r>
                      <a:endParaRPr lang="en-GB" sz="2000" b="1" dirty="0">
                        <a:solidFill>
                          <a:schemeClr val="bg1"/>
                        </a:solidFill>
                      </a:endParaRPr>
                    </a:p>
                  </a:txBody>
                  <a:tcPr>
                    <a:solidFill>
                      <a:schemeClr val="tx1"/>
                    </a:solidFill>
                  </a:tcPr>
                </a:tc>
              </a:tr>
              <a:tr h="788849">
                <a:tc>
                  <a:txBody>
                    <a:bodyPr/>
                    <a:lstStyle/>
                    <a:p>
                      <a:pPr algn="ctr"/>
                      <a:r>
                        <a:rPr lang="en-GB" sz="2000" b="1" dirty="0" smtClean="0">
                          <a:solidFill>
                            <a:schemeClr val="bg1"/>
                          </a:solidFill>
                        </a:rPr>
                        <a:t>Higher Tertiary Qualifications</a:t>
                      </a:r>
                      <a:endParaRPr lang="en-GB" sz="2000" b="1" dirty="0">
                        <a:solidFill>
                          <a:schemeClr val="bg1"/>
                        </a:solidFill>
                      </a:endParaRPr>
                    </a:p>
                  </a:txBody>
                  <a:tcPr>
                    <a:solidFill>
                      <a:schemeClr val="accent3">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ml1.png"/>
          <p:cNvPicPr>
            <a:picLocks noChangeAspect="1"/>
          </p:cNvPicPr>
          <p:nvPr/>
        </p:nvPicPr>
        <p:blipFill>
          <a:blip r:embed="rId2" cstate="print"/>
          <a:srcRect r="1834" b="8904"/>
          <a:stretch>
            <a:fillRect/>
          </a:stretch>
        </p:blipFill>
        <p:spPr>
          <a:xfrm>
            <a:off x="323850" y="1142984"/>
            <a:ext cx="8612586" cy="4939340"/>
          </a:xfrm>
          <a:prstGeom prst="rect">
            <a:avLst/>
          </a:prstGeom>
        </p:spPr>
      </p:pic>
      <p:sp>
        <p:nvSpPr>
          <p:cNvPr id="9" name="TextBox 8"/>
          <p:cNvSpPr txBox="1"/>
          <p:nvPr/>
        </p:nvSpPr>
        <p:spPr>
          <a:xfrm>
            <a:off x="2071670" y="1214422"/>
            <a:ext cx="2428892" cy="369332"/>
          </a:xfrm>
          <a:prstGeom prst="rect">
            <a:avLst/>
          </a:prstGeom>
          <a:solidFill>
            <a:schemeClr val="tx1"/>
          </a:solidFill>
        </p:spPr>
        <p:txBody>
          <a:bodyPr wrap="square" rtlCol="0">
            <a:spAutoFit/>
          </a:bodyPr>
          <a:lstStyle/>
          <a:p>
            <a:pPr algn="ctr"/>
            <a:r>
              <a:rPr lang="en-GB" b="1" dirty="0" smtClean="0">
                <a:solidFill>
                  <a:schemeClr val="bg1"/>
                </a:solidFill>
              </a:rPr>
              <a:t>Women</a:t>
            </a:r>
            <a:endParaRPr lang="en-GB" b="1" dirty="0">
              <a:solidFill>
                <a:schemeClr val="bg1"/>
              </a:solidFill>
            </a:endParaRPr>
          </a:p>
        </p:txBody>
      </p:sp>
      <p:sp>
        <p:nvSpPr>
          <p:cNvPr id="10" name="TextBox 9"/>
          <p:cNvSpPr txBox="1"/>
          <p:nvPr/>
        </p:nvSpPr>
        <p:spPr>
          <a:xfrm>
            <a:off x="5143504" y="1214422"/>
            <a:ext cx="2428892" cy="369332"/>
          </a:xfrm>
          <a:prstGeom prst="rect">
            <a:avLst/>
          </a:prstGeom>
          <a:solidFill>
            <a:schemeClr val="tx1"/>
          </a:solidFill>
        </p:spPr>
        <p:txBody>
          <a:bodyPr wrap="square" rtlCol="0">
            <a:spAutoFit/>
          </a:bodyPr>
          <a:lstStyle/>
          <a:p>
            <a:pPr algn="ctr"/>
            <a:r>
              <a:rPr lang="en-GB" b="1" dirty="0" smtClean="0">
                <a:solidFill>
                  <a:schemeClr val="bg1"/>
                </a:solidFill>
              </a:rPr>
              <a:t>Men</a:t>
            </a:r>
            <a:endParaRPr lang="en-GB" b="1" dirty="0">
              <a:solidFill>
                <a:schemeClr val="bg1"/>
              </a:solidFill>
            </a:endParaRPr>
          </a:p>
        </p:txBody>
      </p:sp>
      <p:sp>
        <p:nvSpPr>
          <p:cNvPr id="11" name="TextBox 10"/>
          <p:cNvSpPr txBox="1"/>
          <p:nvPr/>
        </p:nvSpPr>
        <p:spPr>
          <a:xfrm>
            <a:off x="250825" y="142852"/>
            <a:ext cx="8607455" cy="584775"/>
          </a:xfrm>
          <a:prstGeom prst="rect">
            <a:avLst/>
          </a:prstGeom>
          <a:noFill/>
        </p:spPr>
        <p:txBody>
          <a:bodyPr wrap="square" rtlCol="0">
            <a:spAutoFit/>
          </a:bodyPr>
          <a:lstStyle/>
          <a:p>
            <a:pPr algn="ctr"/>
            <a:r>
              <a:rPr lang="en-GB" sz="3200" b="1" dirty="0" smtClean="0"/>
              <a:t>None vs. Basic</a:t>
            </a:r>
            <a:endParaRPr lang="en-GB" sz="32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ml2.png"/>
          <p:cNvPicPr>
            <a:picLocks noGrp="1" noChangeAspect="1"/>
          </p:cNvPicPr>
          <p:nvPr>
            <p:ph idx="1"/>
          </p:nvPr>
        </p:nvPicPr>
        <p:blipFill>
          <a:blip r:embed="rId2" cstate="print"/>
          <a:srcRect r="2446" b="10652"/>
          <a:stretch>
            <a:fillRect/>
          </a:stretch>
        </p:blipFill>
        <p:spPr>
          <a:xfrm>
            <a:off x="323850" y="1285860"/>
            <a:ext cx="8558892" cy="4049307"/>
          </a:xfrm>
        </p:spPr>
      </p:pic>
      <p:sp>
        <p:nvSpPr>
          <p:cNvPr id="9" name="TextBox 8"/>
          <p:cNvSpPr txBox="1"/>
          <p:nvPr/>
        </p:nvSpPr>
        <p:spPr>
          <a:xfrm>
            <a:off x="2071670" y="928670"/>
            <a:ext cx="2428892" cy="369332"/>
          </a:xfrm>
          <a:prstGeom prst="rect">
            <a:avLst/>
          </a:prstGeom>
          <a:solidFill>
            <a:schemeClr val="tx1"/>
          </a:solidFill>
        </p:spPr>
        <p:txBody>
          <a:bodyPr wrap="square" rtlCol="0">
            <a:spAutoFit/>
          </a:bodyPr>
          <a:lstStyle/>
          <a:p>
            <a:pPr algn="ctr"/>
            <a:r>
              <a:rPr lang="en-GB" b="1" dirty="0" smtClean="0">
                <a:solidFill>
                  <a:schemeClr val="bg1"/>
                </a:solidFill>
              </a:rPr>
              <a:t>Women</a:t>
            </a:r>
            <a:endParaRPr lang="en-GB" b="1" dirty="0">
              <a:solidFill>
                <a:schemeClr val="bg1"/>
              </a:solidFill>
            </a:endParaRPr>
          </a:p>
        </p:txBody>
      </p:sp>
      <p:sp>
        <p:nvSpPr>
          <p:cNvPr id="10" name="TextBox 9"/>
          <p:cNvSpPr txBox="1"/>
          <p:nvPr/>
        </p:nvSpPr>
        <p:spPr>
          <a:xfrm>
            <a:off x="5072066" y="928670"/>
            <a:ext cx="2428892" cy="369332"/>
          </a:xfrm>
          <a:prstGeom prst="rect">
            <a:avLst/>
          </a:prstGeom>
          <a:solidFill>
            <a:schemeClr val="tx1"/>
          </a:solidFill>
        </p:spPr>
        <p:txBody>
          <a:bodyPr wrap="square" rtlCol="0">
            <a:spAutoFit/>
          </a:bodyPr>
          <a:lstStyle/>
          <a:p>
            <a:pPr algn="ctr"/>
            <a:r>
              <a:rPr lang="en-GB" b="1" dirty="0" smtClean="0">
                <a:solidFill>
                  <a:schemeClr val="bg1"/>
                </a:solidFill>
              </a:rPr>
              <a:t>Men</a:t>
            </a:r>
            <a:endParaRPr lang="en-GB" b="1" dirty="0">
              <a:solidFill>
                <a:schemeClr val="bg1"/>
              </a:solidFill>
            </a:endParaRPr>
          </a:p>
        </p:txBody>
      </p:sp>
      <p:sp>
        <p:nvSpPr>
          <p:cNvPr id="12" name="TextBox 11"/>
          <p:cNvSpPr txBox="1"/>
          <p:nvPr/>
        </p:nvSpPr>
        <p:spPr>
          <a:xfrm>
            <a:off x="250825" y="142852"/>
            <a:ext cx="8607455" cy="584775"/>
          </a:xfrm>
          <a:prstGeom prst="rect">
            <a:avLst/>
          </a:prstGeom>
          <a:noFill/>
        </p:spPr>
        <p:txBody>
          <a:bodyPr wrap="square" rtlCol="0">
            <a:spAutoFit/>
          </a:bodyPr>
          <a:lstStyle/>
          <a:p>
            <a:pPr algn="ctr"/>
            <a:r>
              <a:rPr lang="en-GB" sz="3200" b="1" dirty="0" smtClean="0"/>
              <a:t>None vs. Middle (e.g. GCSE)</a:t>
            </a:r>
            <a:endParaRPr lang="en-GB" sz="32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l3.png"/>
          <p:cNvPicPr>
            <a:picLocks noChangeAspect="1"/>
          </p:cNvPicPr>
          <p:nvPr/>
        </p:nvPicPr>
        <p:blipFill>
          <a:blip r:embed="rId2" cstate="print"/>
          <a:srcRect r="1834" b="10652"/>
          <a:stretch>
            <a:fillRect/>
          </a:stretch>
        </p:blipFill>
        <p:spPr>
          <a:xfrm>
            <a:off x="323850" y="1214422"/>
            <a:ext cx="8612586" cy="4049307"/>
          </a:xfrm>
          <a:prstGeom prst="rect">
            <a:avLst/>
          </a:prstGeom>
        </p:spPr>
      </p:pic>
      <p:sp>
        <p:nvSpPr>
          <p:cNvPr id="8" name="TextBox 7"/>
          <p:cNvSpPr txBox="1"/>
          <p:nvPr/>
        </p:nvSpPr>
        <p:spPr>
          <a:xfrm>
            <a:off x="2071670" y="857232"/>
            <a:ext cx="2428892" cy="369332"/>
          </a:xfrm>
          <a:prstGeom prst="rect">
            <a:avLst/>
          </a:prstGeom>
          <a:solidFill>
            <a:schemeClr val="tx1"/>
          </a:solidFill>
        </p:spPr>
        <p:txBody>
          <a:bodyPr wrap="square" rtlCol="0">
            <a:spAutoFit/>
          </a:bodyPr>
          <a:lstStyle/>
          <a:p>
            <a:pPr algn="ctr"/>
            <a:r>
              <a:rPr lang="en-GB" b="1" dirty="0" smtClean="0">
                <a:solidFill>
                  <a:schemeClr val="bg1"/>
                </a:solidFill>
              </a:rPr>
              <a:t>Women</a:t>
            </a:r>
            <a:endParaRPr lang="en-GB" b="1" dirty="0">
              <a:solidFill>
                <a:schemeClr val="bg1"/>
              </a:solidFill>
            </a:endParaRPr>
          </a:p>
        </p:txBody>
      </p:sp>
      <p:sp>
        <p:nvSpPr>
          <p:cNvPr id="9" name="TextBox 8"/>
          <p:cNvSpPr txBox="1"/>
          <p:nvPr/>
        </p:nvSpPr>
        <p:spPr>
          <a:xfrm>
            <a:off x="5143504" y="857232"/>
            <a:ext cx="2428892" cy="369332"/>
          </a:xfrm>
          <a:prstGeom prst="rect">
            <a:avLst/>
          </a:prstGeom>
          <a:solidFill>
            <a:schemeClr val="tx1"/>
          </a:solidFill>
        </p:spPr>
        <p:txBody>
          <a:bodyPr wrap="square" rtlCol="0">
            <a:spAutoFit/>
          </a:bodyPr>
          <a:lstStyle/>
          <a:p>
            <a:pPr algn="ctr"/>
            <a:r>
              <a:rPr lang="en-GB" b="1" dirty="0" smtClean="0">
                <a:solidFill>
                  <a:schemeClr val="bg1"/>
                </a:solidFill>
              </a:rPr>
              <a:t>Men</a:t>
            </a:r>
            <a:endParaRPr lang="en-GB" b="1" dirty="0">
              <a:solidFill>
                <a:schemeClr val="bg1"/>
              </a:solidFill>
            </a:endParaRPr>
          </a:p>
        </p:txBody>
      </p:sp>
      <p:sp>
        <p:nvSpPr>
          <p:cNvPr id="11" name="TextBox 10"/>
          <p:cNvSpPr txBox="1"/>
          <p:nvPr/>
        </p:nvSpPr>
        <p:spPr>
          <a:xfrm>
            <a:off x="250825" y="142852"/>
            <a:ext cx="8607455" cy="584775"/>
          </a:xfrm>
          <a:prstGeom prst="rect">
            <a:avLst/>
          </a:prstGeom>
          <a:noFill/>
        </p:spPr>
        <p:txBody>
          <a:bodyPr wrap="square" rtlCol="0">
            <a:spAutoFit/>
          </a:bodyPr>
          <a:lstStyle/>
          <a:p>
            <a:pPr algn="ctr"/>
            <a:r>
              <a:rPr lang="en-GB" sz="3200" b="1" dirty="0" smtClean="0"/>
              <a:t>None vs. Higher (e.g. A Level)</a:t>
            </a:r>
            <a:endParaRPr lang="en-GB" sz="32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ml4.png"/>
          <p:cNvPicPr>
            <a:picLocks noChangeAspect="1"/>
          </p:cNvPicPr>
          <p:nvPr/>
        </p:nvPicPr>
        <p:blipFill>
          <a:blip r:embed="rId3" cstate="print"/>
          <a:srcRect r="2446" b="10652"/>
          <a:stretch>
            <a:fillRect/>
          </a:stretch>
        </p:blipFill>
        <p:spPr>
          <a:xfrm>
            <a:off x="323850" y="1214422"/>
            <a:ext cx="8558892" cy="4049307"/>
          </a:xfrm>
          <a:prstGeom prst="rect">
            <a:avLst/>
          </a:prstGeom>
        </p:spPr>
      </p:pic>
      <p:sp>
        <p:nvSpPr>
          <p:cNvPr id="12" name="TextBox 11"/>
          <p:cNvSpPr txBox="1"/>
          <p:nvPr/>
        </p:nvSpPr>
        <p:spPr>
          <a:xfrm>
            <a:off x="2071670" y="857232"/>
            <a:ext cx="2428892" cy="369332"/>
          </a:xfrm>
          <a:prstGeom prst="rect">
            <a:avLst/>
          </a:prstGeom>
          <a:solidFill>
            <a:schemeClr val="tx1"/>
          </a:solidFill>
        </p:spPr>
        <p:txBody>
          <a:bodyPr wrap="square" rtlCol="0">
            <a:spAutoFit/>
          </a:bodyPr>
          <a:lstStyle/>
          <a:p>
            <a:pPr algn="ctr"/>
            <a:r>
              <a:rPr lang="en-GB" b="1" dirty="0" smtClean="0">
                <a:solidFill>
                  <a:schemeClr val="bg1"/>
                </a:solidFill>
              </a:rPr>
              <a:t>Women</a:t>
            </a:r>
            <a:endParaRPr lang="en-GB" b="1" dirty="0">
              <a:solidFill>
                <a:schemeClr val="bg1"/>
              </a:solidFill>
            </a:endParaRPr>
          </a:p>
        </p:txBody>
      </p:sp>
      <p:sp>
        <p:nvSpPr>
          <p:cNvPr id="13" name="TextBox 12"/>
          <p:cNvSpPr txBox="1"/>
          <p:nvPr/>
        </p:nvSpPr>
        <p:spPr>
          <a:xfrm>
            <a:off x="5143504" y="857232"/>
            <a:ext cx="2428892" cy="369332"/>
          </a:xfrm>
          <a:prstGeom prst="rect">
            <a:avLst/>
          </a:prstGeom>
          <a:solidFill>
            <a:schemeClr val="tx1"/>
          </a:solidFill>
        </p:spPr>
        <p:txBody>
          <a:bodyPr wrap="square" rtlCol="0">
            <a:spAutoFit/>
          </a:bodyPr>
          <a:lstStyle/>
          <a:p>
            <a:pPr algn="ctr"/>
            <a:r>
              <a:rPr lang="en-GB" b="1" dirty="0" smtClean="0">
                <a:solidFill>
                  <a:schemeClr val="bg1"/>
                </a:solidFill>
              </a:rPr>
              <a:t>Men</a:t>
            </a:r>
            <a:endParaRPr lang="en-GB" b="1" dirty="0">
              <a:solidFill>
                <a:schemeClr val="bg1"/>
              </a:solidFill>
            </a:endParaRPr>
          </a:p>
        </p:txBody>
      </p:sp>
      <p:sp>
        <p:nvSpPr>
          <p:cNvPr id="14" name="TextBox 13"/>
          <p:cNvSpPr txBox="1"/>
          <p:nvPr/>
        </p:nvSpPr>
        <p:spPr>
          <a:xfrm>
            <a:off x="250825" y="142852"/>
            <a:ext cx="8607455" cy="584775"/>
          </a:xfrm>
          <a:prstGeom prst="rect">
            <a:avLst/>
          </a:prstGeom>
          <a:noFill/>
        </p:spPr>
        <p:txBody>
          <a:bodyPr wrap="square" rtlCol="0">
            <a:spAutoFit/>
          </a:bodyPr>
          <a:lstStyle/>
          <a:p>
            <a:pPr algn="ctr"/>
            <a:r>
              <a:rPr lang="en-GB" sz="3200" b="1" dirty="0" smtClean="0"/>
              <a:t>None vs. Lower Tertiary (e.g. Diploma)</a:t>
            </a:r>
            <a:endParaRPr lang="en-GB" sz="32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l5.png"/>
          <p:cNvPicPr>
            <a:picLocks noChangeAspect="1"/>
          </p:cNvPicPr>
          <p:nvPr/>
        </p:nvPicPr>
        <p:blipFill>
          <a:blip r:embed="rId2" cstate="print"/>
          <a:srcRect r="1834" b="9973"/>
          <a:stretch>
            <a:fillRect/>
          </a:stretch>
        </p:blipFill>
        <p:spPr>
          <a:xfrm>
            <a:off x="323850" y="1214422"/>
            <a:ext cx="8612586" cy="4358082"/>
          </a:xfrm>
          <a:prstGeom prst="rect">
            <a:avLst/>
          </a:prstGeom>
        </p:spPr>
      </p:pic>
      <p:sp>
        <p:nvSpPr>
          <p:cNvPr id="5" name="TextBox 4"/>
          <p:cNvSpPr txBox="1"/>
          <p:nvPr/>
        </p:nvSpPr>
        <p:spPr>
          <a:xfrm>
            <a:off x="2071670" y="857232"/>
            <a:ext cx="2428892" cy="369332"/>
          </a:xfrm>
          <a:prstGeom prst="rect">
            <a:avLst/>
          </a:prstGeom>
          <a:solidFill>
            <a:schemeClr val="tx1"/>
          </a:solidFill>
        </p:spPr>
        <p:txBody>
          <a:bodyPr wrap="square" rtlCol="0">
            <a:spAutoFit/>
          </a:bodyPr>
          <a:lstStyle/>
          <a:p>
            <a:pPr algn="ctr"/>
            <a:r>
              <a:rPr lang="en-GB" b="1" dirty="0" smtClean="0">
                <a:solidFill>
                  <a:schemeClr val="bg1"/>
                </a:solidFill>
              </a:rPr>
              <a:t>Women</a:t>
            </a:r>
            <a:endParaRPr lang="en-GB" b="1" dirty="0">
              <a:solidFill>
                <a:schemeClr val="bg1"/>
              </a:solidFill>
            </a:endParaRPr>
          </a:p>
        </p:txBody>
      </p:sp>
      <p:sp>
        <p:nvSpPr>
          <p:cNvPr id="6" name="TextBox 5"/>
          <p:cNvSpPr txBox="1"/>
          <p:nvPr/>
        </p:nvSpPr>
        <p:spPr>
          <a:xfrm>
            <a:off x="5143504" y="857232"/>
            <a:ext cx="2428892" cy="369332"/>
          </a:xfrm>
          <a:prstGeom prst="rect">
            <a:avLst/>
          </a:prstGeom>
          <a:solidFill>
            <a:schemeClr val="tx1"/>
          </a:solidFill>
        </p:spPr>
        <p:txBody>
          <a:bodyPr wrap="square" rtlCol="0">
            <a:spAutoFit/>
          </a:bodyPr>
          <a:lstStyle/>
          <a:p>
            <a:pPr algn="ctr"/>
            <a:r>
              <a:rPr lang="en-GB" b="1" dirty="0" smtClean="0">
                <a:solidFill>
                  <a:schemeClr val="bg1"/>
                </a:solidFill>
              </a:rPr>
              <a:t>Men</a:t>
            </a:r>
            <a:endParaRPr lang="en-GB" b="1" dirty="0">
              <a:solidFill>
                <a:schemeClr val="bg1"/>
              </a:solidFill>
            </a:endParaRPr>
          </a:p>
        </p:txBody>
      </p:sp>
      <p:sp>
        <p:nvSpPr>
          <p:cNvPr id="7" name="TextBox 6"/>
          <p:cNvSpPr txBox="1"/>
          <p:nvPr/>
        </p:nvSpPr>
        <p:spPr>
          <a:xfrm>
            <a:off x="250825" y="142852"/>
            <a:ext cx="8607455" cy="584775"/>
          </a:xfrm>
          <a:prstGeom prst="rect">
            <a:avLst/>
          </a:prstGeom>
          <a:noFill/>
        </p:spPr>
        <p:txBody>
          <a:bodyPr wrap="square" rtlCol="0">
            <a:spAutoFit/>
          </a:bodyPr>
          <a:lstStyle/>
          <a:p>
            <a:pPr algn="ctr"/>
            <a:r>
              <a:rPr lang="en-GB" sz="3200" b="1" dirty="0" smtClean="0"/>
              <a:t>None vs. Higher Tertiary (Degree)</a:t>
            </a:r>
            <a:endParaRPr lang="en-GB" sz="32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pic>
        <p:nvPicPr>
          <p:cNvPr id="5" name="Picture 4" descr="z1.png"/>
          <p:cNvPicPr>
            <a:picLocks noChangeAspect="1"/>
          </p:cNvPicPr>
          <p:nvPr/>
        </p:nvPicPr>
        <p:blipFill>
          <a:blip r:embed="rId2" cstate="print"/>
          <a:srcRect r="2446" b="11081"/>
          <a:stretch>
            <a:fillRect/>
          </a:stretch>
        </p:blipFill>
        <p:spPr>
          <a:xfrm>
            <a:off x="250821" y="1285845"/>
            <a:ext cx="8731219" cy="4391111"/>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‘Rising 16s’ in the BHPS</a:t>
            </a:r>
            <a:br>
              <a:rPr lang="en-GB" dirty="0" smtClean="0"/>
            </a:br>
            <a:endParaRPr lang="en-GB" dirty="0"/>
          </a:p>
        </p:txBody>
      </p:sp>
      <p:sp>
        <p:nvSpPr>
          <p:cNvPr id="3" name="Content Placeholder 2"/>
          <p:cNvSpPr>
            <a:spLocks noGrp="1"/>
          </p:cNvSpPr>
          <p:nvPr>
            <p:ph idx="1"/>
          </p:nvPr>
        </p:nvSpPr>
        <p:spPr/>
        <p:txBody>
          <a:bodyPr/>
          <a:lstStyle/>
          <a:p>
            <a:r>
              <a:rPr lang="en-GB" dirty="0" smtClean="0"/>
              <a:t>These are young people in BHPS households who have ‘aged’ into the scope of the adult survey. </a:t>
            </a:r>
          </a:p>
          <a:p>
            <a:r>
              <a:rPr lang="en-GB" dirty="0" smtClean="0"/>
              <a:t>The design of the BHPS allows us the linkage of household level information with data on the young person.</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3A217A1E-7944-4EB2-AA7D-75BA0EAA8824}" type="slidenum">
              <a:rPr lang="en-GB"/>
              <a:pPr/>
              <a:t>29</a:t>
            </a:fld>
            <a:endParaRPr lang="en-GB" dirty="0"/>
          </a:p>
        </p:txBody>
      </p:sp>
      <p:sp>
        <p:nvSpPr>
          <p:cNvPr id="7171" name="Rectangle 2"/>
          <p:cNvSpPr>
            <a:spLocks noGrp="1" noChangeArrowheads="1"/>
          </p:cNvSpPr>
          <p:nvPr>
            <p:ph type="title"/>
          </p:nvPr>
        </p:nvSpPr>
        <p:spPr>
          <a:xfrm>
            <a:off x="395288" y="0"/>
            <a:ext cx="8229600" cy="1143000"/>
          </a:xfrm>
        </p:spPr>
        <p:txBody>
          <a:bodyPr/>
          <a:lstStyle/>
          <a:p>
            <a:pPr eaLnBrk="1" hangingPunct="1"/>
            <a:r>
              <a:rPr lang="en-GB" dirty="0" smtClean="0"/>
              <a:t>Why Explore the 1990s?</a:t>
            </a:r>
          </a:p>
        </p:txBody>
      </p:sp>
      <p:sp>
        <p:nvSpPr>
          <p:cNvPr id="7172" name="Rectangle 3"/>
          <p:cNvSpPr>
            <a:spLocks noGrp="1" noChangeArrowheads="1"/>
          </p:cNvSpPr>
          <p:nvPr>
            <p:ph type="body" idx="1"/>
          </p:nvPr>
        </p:nvSpPr>
        <p:spPr>
          <a:xfrm>
            <a:off x="0" y="1268413"/>
            <a:ext cx="8893175" cy="4525962"/>
          </a:xfrm>
        </p:spPr>
        <p:txBody>
          <a:bodyPr>
            <a:normAutofit lnSpcReduction="10000"/>
          </a:bodyPr>
          <a:lstStyle/>
          <a:p>
            <a:pPr eaLnBrk="1" hangingPunct="1">
              <a:lnSpc>
                <a:spcPct val="80000"/>
              </a:lnSpc>
            </a:pPr>
            <a:r>
              <a:rPr lang="en-GB" sz="2800" dirty="0" smtClean="0"/>
              <a:t>Structural changes:</a:t>
            </a:r>
          </a:p>
          <a:p>
            <a:pPr eaLnBrk="1" hangingPunct="1">
              <a:lnSpc>
                <a:spcPct val="80000"/>
              </a:lnSpc>
            </a:pPr>
            <a:endParaRPr lang="en-GB" sz="900" dirty="0" smtClean="0"/>
          </a:p>
          <a:p>
            <a:pPr lvl="1" eaLnBrk="1" hangingPunct="1">
              <a:lnSpc>
                <a:spcPct val="80000"/>
              </a:lnSpc>
            </a:pPr>
            <a:r>
              <a:rPr lang="en-GB" sz="1400" dirty="0" smtClean="0"/>
              <a:t>Collapse of youth labour market</a:t>
            </a:r>
          </a:p>
          <a:p>
            <a:pPr lvl="1" eaLnBrk="1" hangingPunct="1">
              <a:lnSpc>
                <a:spcPct val="80000"/>
              </a:lnSpc>
            </a:pPr>
            <a:r>
              <a:rPr lang="en-GB" sz="1400" dirty="0" smtClean="0"/>
              <a:t>Decline in apprenticeships</a:t>
            </a:r>
          </a:p>
          <a:p>
            <a:pPr lvl="1" eaLnBrk="1" hangingPunct="1">
              <a:lnSpc>
                <a:spcPct val="80000"/>
              </a:lnSpc>
            </a:pPr>
            <a:r>
              <a:rPr lang="en-GB" sz="1400" dirty="0" smtClean="0"/>
              <a:t>Rising in youth unemployment</a:t>
            </a:r>
          </a:p>
          <a:p>
            <a:pPr lvl="1" eaLnBrk="1" hangingPunct="1">
              <a:lnSpc>
                <a:spcPct val="80000"/>
              </a:lnSpc>
            </a:pPr>
            <a:r>
              <a:rPr lang="en-GB" sz="1400" dirty="0" smtClean="0"/>
              <a:t>Introduction of youth training</a:t>
            </a:r>
          </a:p>
          <a:p>
            <a:pPr lvl="1" eaLnBrk="1" hangingPunct="1">
              <a:lnSpc>
                <a:spcPct val="80000"/>
              </a:lnSpc>
            </a:pPr>
            <a:r>
              <a:rPr lang="en-GB" sz="1400" dirty="0" smtClean="0"/>
              <a:t>Expansion of further &amp; university education</a:t>
            </a:r>
          </a:p>
          <a:p>
            <a:pPr eaLnBrk="1" hangingPunct="1">
              <a:lnSpc>
                <a:spcPct val="80000"/>
              </a:lnSpc>
            </a:pPr>
            <a:endParaRPr lang="en-GB" sz="1400" dirty="0" smtClean="0"/>
          </a:p>
          <a:p>
            <a:pPr eaLnBrk="1" hangingPunct="1">
              <a:lnSpc>
                <a:spcPct val="80000"/>
              </a:lnSpc>
            </a:pPr>
            <a:r>
              <a:rPr lang="en-GB" sz="2800" dirty="0" smtClean="0"/>
              <a:t>These changes largely took place before the 1990s.</a:t>
            </a:r>
            <a:br>
              <a:rPr lang="en-GB" sz="2800" dirty="0" smtClean="0"/>
            </a:br>
            <a:endParaRPr lang="en-GB" sz="2800" dirty="0" smtClean="0"/>
          </a:p>
          <a:p>
            <a:pPr eaLnBrk="1" hangingPunct="1">
              <a:lnSpc>
                <a:spcPct val="80000"/>
              </a:lnSpc>
            </a:pPr>
            <a:r>
              <a:rPr lang="en-GB" sz="2800" dirty="0" smtClean="0"/>
              <a:t>The 1990s was a decade with educational change in the UK (e.g. </a:t>
            </a:r>
            <a:r>
              <a:rPr lang="en-GB" sz="2400" i="1" dirty="0" smtClean="0"/>
              <a:t>The Education Reform Act 1988).</a:t>
            </a:r>
          </a:p>
          <a:p>
            <a:pPr eaLnBrk="1" hangingPunct="1">
              <a:lnSpc>
                <a:spcPct val="80000"/>
              </a:lnSpc>
            </a:pPr>
            <a:endParaRPr lang="en-GB" sz="2800" dirty="0" smtClean="0"/>
          </a:p>
          <a:p>
            <a:pPr eaLnBrk="1" hangingPunct="1">
              <a:lnSpc>
                <a:spcPct val="80000"/>
              </a:lnSpc>
            </a:pPr>
            <a:r>
              <a:rPr lang="en-GB" sz="2800" dirty="0" smtClean="0"/>
              <a:t>The 1990s was a decade of employment growth in the UK.</a:t>
            </a:r>
          </a:p>
          <a:p>
            <a:pPr eaLnBrk="1" hangingPunct="1">
              <a:lnSpc>
                <a:spcPct val="80000"/>
              </a:lnSpc>
            </a:pPr>
            <a:endParaRPr lang="en-GB" sz="2800" dirty="0" smtClean="0"/>
          </a:p>
          <a:p>
            <a:pPr eaLnBrk="1" hangingPunct="1">
              <a:lnSpc>
                <a:spcPct val="80000"/>
              </a:lnSpc>
            </a:pPr>
            <a:endParaRPr lang="en-GB"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571480"/>
            <a:ext cx="8229600" cy="1143000"/>
          </a:xfrm>
        </p:spPr>
        <p:txBody>
          <a:bodyPr>
            <a:normAutofit fontScale="90000"/>
          </a:bodyPr>
          <a:lstStyle/>
          <a:p>
            <a:r>
              <a:rPr lang="en-GB" dirty="0" smtClean="0"/>
              <a:t>Youth is a process which is defined by and rooted in the social structure</a:t>
            </a:r>
            <a:endParaRPr lang="en-GB" dirty="0"/>
          </a:p>
        </p:txBody>
      </p:sp>
      <p:sp>
        <p:nvSpPr>
          <p:cNvPr id="3" name="Content Placeholder 2"/>
          <p:cNvSpPr>
            <a:spLocks noGrp="1"/>
          </p:cNvSpPr>
          <p:nvPr>
            <p:ph idx="1"/>
          </p:nvPr>
        </p:nvSpPr>
        <p:spPr>
          <a:xfrm>
            <a:off x="457200" y="2643182"/>
            <a:ext cx="8229600" cy="3482981"/>
          </a:xfrm>
        </p:spPr>
        <p:txBody>
          <a:bodyPr/>
          <a:lstStyle/>
          <a:p>
            <a:pPr marL="0" indent="0" algn="just">
              <a:buNone/>
            </a:pPr>
            <a:r>
              <a:rPr lang="en-GB" dirty="0" smtClean="0"/>
              <a:t>There is a long standing connection between the parental occupations or positions in the stratification structure and the educational attainment of young people.</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yp1.png"/>
          <p:cNvPicPr>
            <a:picLocks noChangeAspect="1"/>
          </p:cNvPicPr>
          <p:nvPr/>
        </p:nvPicPr>
        <p:blipFill>
          <a:blip r:embed="rId3" cstate="print"/>
          <a:stretch>
            <a:fillRect/>
          </a:stretch>
        </p:blipFill>
        <p:spPr>
          <a:xfrm>
            <a:off x="323850" y="928670"/>
            <a:ext cx="8499073" cy="4921261"/>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6"/>
          <p:cNvSpPr>
            <a:spLocks noGrp="1"/>
          </p:cNvSpPr>
          <p:nvPr>
            <p:ph type="sldNum" sz="quarter" idx="12"/>
          </p:nvPr>
        </p:nvSpPr>
        <p:spPr>
          <a:noFill/>
        </p:spPr>
        <p:txBody>
          <a:bodyPr/>
          <a:lstStyle/>
          <a:p>
            <a:fld id="{62E4A5D9-82C1-42AE-ADAF-F020948E73F1}" type="slidenum">
              <a:rPr lang="en-GB"/>
              <a:pPr/>
              <a:t>31</a:t>
            </a:fld>
            <a:endParaRPr lang="en-GB" dirty="0"/>
          </a:p>
        </p:txBody>
      </p:sp>
      <p:sp>
        <p:nvSpPr>
          <p:cNvPr id="37891" name="Rectangle 3"/>
          <p:cNvSpPr>
            <a:spLocks noGrp="1" noChangeArrowheads="1"/>
          </p:cNvSpPr>
          <p:nvPr>
            <p:ph type="body" sz="half" idx="1"/>
          </p:nvPr>
        </p:nvSpPr>
        <p:spPr>
          <a:xfrm>
            <a:off x="142844" y="1214422"/>
            <a:ext cx="4249738" cy="4454524"/>
          </a:xfrm>
        </p:spPr>
        <p:txBody>
          <a:bodyPr/>
          <a:lstStyle/>
          <a:p>
            <a:pPr eaLnBrk="1" hangingPunct="1">
              <a:lnSpc>
                <a:spcPct val="80000"/>
              </a:lnSpc>
              <a:buFontTx/>
              <a:buNone/>
            </a:pPr>
            <a:r>
              <a:rPr lang="en-GB" sz="1200" i="1" dirty="0" smtClean="0"/>
              <a:t>	</a:t>
            </a:r>
            <a:r>
              <a:rPr lang="en-GB" sz="1400" b="1" u="sng" dirty="0" smtClean="0"/>
              <a:t>Household</a:t>
            </a:r>
          </a:p>
          <a:p>
            <a:pPr eaLnBrk="1" hangingPunct="1">
              <a:lnSpc>
                <a:spcPct val="80000"/>
              </a:lnSpc>
              <a:buFontTx/>
              <a:buNone/>
            </a:pPr>
            <a:r>
              <a:rPr lang="en-GB" sz="1400" dirty="0" smtClean="0"/>
              <a:t>  </a:t>
            </a:r>
            <a:endParaRPr lang="en-GB" sz="1400" b="1" dirty="0" smtClean="0"/>
          </a:p>
          <a:p>
            <a:pPr eaLnBrk="1" hangingPunct="1">
              <a:lnSpc>
                <a:spcPct val="80000"/>
              </a:lnSpc>
            </a:pPr>
            <a:r>
              <a:rPr lang="en-GB" sz="1400" b="1" dirty="0" smtClean="0"/>
              <a:t>Number of rooms 	</a:t>
            </a:r>
          </a:p>
          <a:p>
            <a:pPr eaLnBrk="1" hangingPunct="1">
              <a:lnSpc>
                <a:spcPct val="80000"/>
              </a:lnSpc>
            </a:pPr>
            <a:r>
              <a:rPr lang="en-GB" sz="1400" b="1" dirty="0" smtClean="0"/>
              <a:t>Number of bedrooms	</a:t>
            </a:r>
          </a:p>
          <a:p>
            <a:pPr eaLnBrk="1" hangingPunct="1">
              <a:lnSpc>
                <a:spcPct val="80000"/>
              </a:lnSpc>
            </a:pPr>
            <a:r>
              <a:rPr lang="en-GB" sz="1400" b="1" dirty="0" smtClean="0"/>
              <a:t>Number of employed people in household 	</a:t>
            </a:r>
          </a:p>
          <a:p>
            <a:pPr eaLnBrk="1" hangingPunct="1">
              <a:lnSpc>
                <a:spcPct val="80000"/>
              </a:lnSpc>
            </a:pPr>
            <a:r>
              <a:rPr lang="en-GB" sz="1400" b="1" dirty="0" smtClean="0"/>
              <a:t>Number of married persons in household	</a:t>
            </a:r>
          </a:p>
          <a:p>
            <a:pPr eaLnBrk="1" hangingPunct="1">
              <a:lnSpc>
                <a:spcPct val="80000"/>
              </a:lnSpc>
            </a:pPr>
            <a:r>
              <a:rPr lang="en-GB" sz="1400" b="1" dirty="0" smtClean="0"/>
              <a:t>Number of unemployed people in household	</a:t>
            </a:r>
          </a:p>
          <a:p>
            <a:pPr eaLnBrk="1" hangingPunct="1">
              <a:lnSpc>
                <a:spcPct val="80000"/>
              </a:lnSpc>
            </a:pPr>
            <a:r>
              <a:rPr lang="en-GB" sz="1400" b="1" dirty="0" smtClean="0"/>
              <a:t>Number of people of working age in household		</a:t>
            </a:r>
            <a:endParaRPr lang="en-GB" sz="1400" b="1" i="1" dirty="0" smtClean="0"/>
          </a:p>
          <a:p>
            <a:pPr eaLnBrk="1" hangingPunct="1">
              <a:lnSpc>
                <a:spcPct val="80000"/>
              </a:lnSpc>
            </a:pPr>
            <a:endParaRPr lang="en-GB" sz="1200" i="1" dirty="0" smtClean="0"/>
          </a:p>
          <a:p>
            <a:pPr eaLnBrk="1" hangingPunct="1">
              <a:lnSpc>
                <a:spcPct val="80000"/>
              </a:lnSpc>
              <a:buFontTx/>
              <a:buNone/>
            </a:pPr>
            <a:r>
              <a:rPr lang="en-GB" sz="1200" i="1" dirty="0" smtClean="0"/>
              <a:t>	</a:t>
            </a:r>
            <a:r>
              <a:rPr lang="en-GB" sz="800" dirty="0" smtClean="0"/>
              <a:t>	</a:t>
            </a:r>
          </a:p>
        </p:txBody>
      </p:sp>
      <p:sp>
        <p:nvSpPr>
          <p:cNvPr id="37892" name="Rectangle 5"/>
          <p:cNvSpPr>
            <a:spLocks noGrp="1" noChangeArrowheads="1"/>
          </p:cNvSpPr>
          <p:nvPr>
            <p:ph type="body" sz="half" idx="2"/>
          </p:nvPr>
        </p:nvSpPr>
        <p:spPr>
          <a:xfrm>
            <a:off x="4572000" y="1285860"/>
            <a:ext cx="4324352" cy="4383086"/>
          </a:xfrm>
        </p:spPr>
        <p:txBody>
          <a:bodyPr>
            <a:noAutofit/>
          </a:bodyPr>
          <a:lstStyle/>
          <a:p>
            <a:pPr eaLnBrk="1" hangingPunct="1">
              <a:lnSpc>
                <a:spcPct val="80000"/>
              </a:lnSpc>
              <a:buFontTx/>
              <a:buNone/>
            </a:pPr>
            <a:r>
              <a:rPr lang="en-GB" sz="1400" b="1" u="sng" dirty="0" smtClean="0"/>
              <a:t>Parental</a:t>
            </a:r>
          </a:p>
          <a:p>
            <a:pPr eaLnBrk="1" hangingPunct="1">
              <a:lnSpc>
                <a:spcPct val="80000"/>
              </a:lnSpc>
              <a:buFontTx/>
              <a:buNone/>
            </a:pPr>
            <a:r>
              <a:rPr lang="en-GB" sz="1400" dirty="0" smtClean="0"/>
              <a:t>  </a:t>
            </a:r>
          </a:p>
          <a:p>
            <a:pPr eaLnBrk="1" hangingPunct="1">
              <a:lnSpc>
                <a:spcPct val="80000"/>
              </a:lnSpc>
            </a:pPr>
            <a:r>
              <a:rPr lang="en-GB" sz="1400" b="1" dirty="0" smtClean="0"/>
              <a:t>Mum attended grammar school	</a:t>
            </a:r>
          </a:p>
          <a:p>
            <a:pPr eaLnBrk="1" hangingPunct="1">
              <a:lnSpc>
                <a:spcPct val="80000"/>
              </a:lnSpc>
            </a:pPr>
            <a:r>
              <a:rPr lang="en-GB" sz="1400" b="1" dirty="0" smtClean="0"/>
              <a:t>Mum attended secondary modern	</a:t>
            </a:r>
          </a:p>
          <a:p>
            <a:pPr eaLnBrk="1" hangingPunct="1">
              <a:lnSpc>
                <a:spcPct val="80000"/>
              </a:lnSpc>
            </a:pPr>
            <a:r>
              <a:rPr lang="en-GB" sz="1400" b="1" dirty="0" smtClean="0"/>
              <a:t>Mum attended independent school	</a:t>
            </a:r>
          </a:p>
          <a:p>
            <a:pPr eaLnBrk="1" hangingPunct="1">
              <a:lnSpc>
                <a:spcPct val="80000"/>
              </a:lnSpc>
            </a:pPr>
            <a:r>
              <a:rPr lang="en-GB" sz="1400" b="1" dirty="0" smtClean="0"/>
              <a:t>Mum has FE/HE qualification	</a:t>
            </a:r>
          </a:p>
          <a:p>
            <a:pPr eaLnBrk="1" hangingPunct="1">
              <a:lnSpc>
                <a:spcPct val="80000"/>
              </a:lnSpc>
            </a:pPr>
            <a:r>
              <a:rPr lang="en-GB" sz="1400" b="1" dirty="0" smtClean="0"/>
              <a:t>Mum employed	</a:t>
            </a:r>
          </a:p>
          <a:p>
            <a:pPr eaLnBrk="1" hangingPunct="1">
              <a:lnSpc>
                <a:spcPct val="80000"/>
              </a:lnSpc>
            </a:pPr>
            <a:r>
              <a:rPr lang="en-GB" sz="1400" b="1" dirty="0" smtClean="0"/>
              <a:t>Number of hours Mum works	</a:t>
            </a:r>
          </a:p>
          <a:p>
            <a:pPr eaLnBrk="1" hangingPunct="1">
              <a:lnSpc>
                <a:spcPct val="80000"/>
              </a:lnSpc>
            </a:pPr>
            <a:r>
              <a:rPr lang="en-GB" sz="1400" b="1" dirty="0" smtClean="0"/>
              <a:t>Mum's age when individual is 16</a:t>
            </a:r>
          </a:p>
          <a:p>
            <a:pPr eaLnBrk="1" hangingPunct="1">
              <a:lnSpc>
                <a:spcPct val="80000"/>
              </a:lnSpc>
            </a:pPr>
            <a:endParaRPr lang="en-GB" sz="1400" b="1" dirty="0" smtClean="0"/>
          </a:p>
          <a:p>
            <a:pPr eaLnBrk="1" hangingPunct="1">
              <a:lnSpc>
                <a:spcPct val="80000"/>
              </a:lnSpc>
            </a:pPr>
            <a:r>
              <a:rPr lang="en-GB" sz="1400" b="1" dirty="0" smtClean="0"/>
              <a:t>Maternal grandfather's Cambridge Scale Male</a:t>
            </a:r>
          </a:p>
          <a:p>
            <a:pPr eaLnBrk="1" hangingPunct="1">
              <a:lnSpc>
                <a:spcPct val="80000"/>
              </a:lnSpc>
            </a:pPr>
            <a:r>
              <a:rPr lang="en-GB" sz="1400" b="1" dirty="0" smtClean="0"/>
              <a:t>Maternal grandmother's Cambridge Scale Male	</a:t>
            </a:r>
          </a:p>
          <a:p>
            <a:pPr eaLnBrk="1" hangingPunct="1">
              <a:lnSpc>
                <a:spcPct val="80000"/>
              </a:lnSpc>
            </a:pPr>
            <a:r>
              <a:rPr lang="en-GB" sz="1400" b="1" dirty="0" smtClean="0"/>
              <a:t>Dad attended grammar school 	</a:t>
            </a:r>
          </a:p>
          <a:p>
            <a:pPr eaLnBrk="1" hangingPunct="1">
              <a:lnSpc>
                <a:spcPct val="80000"/>
              </a:lnSpc>
            </a:pPr>
            <a:r>
              <a:rPr lang="en-GB" sz="1400" b="1" dirty="0" smtClean="0"/>
              <a:t>Dad attended secondary modern	</a:t>
            </a:r>
          </a:p>
          <a:p>
            <a:pPr eaLnBrk="1" hangingPunct="1">
              <a:lnSpc>
                <a:spcPct val="80000"/>
              </a:lnSpc>
            </a:pPr>
            <a:r>
              <a:rPr lang="en-GB" sz="1400" b="1" dirty="0" smtClean="0"/>
              <a:t>Dad attended independent school	</a:t>
            </a:r>
          </a:p>
          <a:p>
            <a:pPr eaLnBrk="1" hangingPunct="1">
              <a:lnSpc>
                <a:spcPct val="80000"/>
              </a:lnSpc>
            </a:pPr>
            <a:r>
              <a:rPr lang="en-GB" sz="1400" b="1" dirty="0" smtClean="0"/>
              <a:t>Dad has FE/HE qualification	</a:t>
            </a:r>
          </a:p>
          <a:p>
            <a:pPr eaLnBrk="1" hangingPunct="1">
              <a:lnSpc>
                <a:spcPct val="80000"/>
              </a:lnSpc>
            </a:pPr>
            <a:r>
              <a:rPr lang="en-GB" sz="1400" b="1" dirty="0" smtClean="0"/>
              <a:t>Number of hours Dad works</a:t>
            </a:r>
          </a:p>
          <a:p>
            <a:pPr eaLnBrk="1" hangingPunct="1">
              <a:lnSpc>
                <a:spcPct val="80000"/>
              </a:lnSpc>
            </a:pPr>
            <a:r>
              <a:rPr lang="en-GB" sz="1400" b="1" dirty="0" smtClean="0"/>
              <a:t>Dad's age when individual is 16	</a:t>
            </a:r>
          </a:p>
          <a:p>
            <a:pPr eaLnBrk="1" hangingPunct="1">
              <a:lnSpc>
                <a:spcPct val="80000"/>
              </a:lnSpc>
            </a:pPr>
            <a:endParaRPr lang="en-GB" sz="1400" b="1" dirty="0" smtClean="0"/>
          </a:p>
          <a:p>
            <a:pPr eaLnBrk="1" hangingPunct="1">
              <a:lnSpc>
                <a:spcPct val="80000"/>
              </a:lnSpc>
            </a:pPr>
            <a:r>
              <a:rPr lang="en-GB" sz="1400" b="1" dirty="0" smtClean="0"/>
              <a:t>Paternal grandfather's Cambridge Scale Male	</a:t>
            </a:r>
          </a:p>
          <a:p>
            <a:pPr eaLnBrk="1" hangingPunct="1">
              <a:lnSpc>
                <a:spcPct val="80000"/>
              </a:lnSpc>
            </a:pPr>
            <a:r>
              <a:rPr lang="en-GB" sz="1400" b="1" dirty="0" smtClean="0"/>
              <a:t>Paternal grandmother's Cambridge Scale Male</a:t>
            </a:r>
          </a:p>
        </p:txBody>
      </p:sp>
      <p:sp>
        <p:nvSpPr>
          <p:cNvPr id="6" name="TextBox 5"/>
          <p:cNvSpPr txBox="1"/>
          <p:nvPr/>
        </p:nvSpPr>
        <p:spPr>
          <a:xfrm>
            <a:off x="428596" y="285728"/>
            <a:ext cx="8429684" cy="369332"/>
          </a:xfrm>
          <a:prstGeom prst="rect">
            <a:avLst/>
          </a:prstGeom>
          <a:noFill/>
        </p:spPr>
        <p:txBody>
          <a:bodyPr wrap="square" rtlCol="0">
            <a:spAutoFit/>
          </a:bodyPr>
          <a:lstStyle/>
          <a:p>
            <a:r>
              <a:rPr lang="en-GB" b="1" dirty="0" smtClean="0"/>
              <a:t>Extra variables not available in standard youth studies (e.g. The Youth Cohort Study)</a:t>
            </a:r>
            <a:endParaRPr lang="en-GB"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yp2.png"/>
          <p:cNvPicPr>
            <a:picLocks noChangeAspect="1"/>
          </p:cNvPicPr>
          <p:nvPr/>
        </p:nvPicPr>
        <p:blipFill>
          <a:blip r:embed="rId3" cstate="print"/>
          <a:srcRect r="7965" b="3470"/>
          <a:stretch>
            <a:fillRect/>
          </a:stretch>
        </p:blipFill>
        <p:spPr>
          <a:xfrm>
            <a:off x="1428728" y="642918"/>
            <a:ext cx="6462728" cy="5983774"/>
          </a:xfrm>
          <a:prstGeom prst="rect">
            <a:avLst/>
          </a:prstGeom>
        </p:spPr>
      </p:pic>
      <p:sp>
        <p:nvSpPr>
          <p:cNvPr id="4" name="TextBox 3"/>
          <p:cNvSpPr txBox="1"/>
          <p:nvPr/>
        </p:nvSpPr>
        <p:spPr>
          <a:xfrm>
            <a:off x="323850" y="142852"/>
            <a:ext cx="8605868" cy="369332"/>
          </a:xfrm>
          <a:prstGeom prst="rect">
            <a:avLst/>
          </a:prstGeom>
          <a:noFill/>
        </p:spPr>
        <p:txBody>
          <a:bodyPr wrap="square" rtlCol="0">
            <a:spAutoFit/>
          </a:bodyPr>
          <a:lstStyle/>
          <a:p>
            <a:pPr algn="ctr"/>
            <a:r>
              <a:rPr lang="en-GB" b="1" dirty="0" smtClean="0"/>
              <a:t>Rising 16s Achieving 5+ GCSEs (A*-C)</a:t>
            </a:r>
            <a:endParaRPr lang="en-GB" b="1" dirty="0"/>
          </a:p>
        </p:txBody>
      </p:sp>
      <p:sp>
        <p:nvSpPr>
          <p:cNvPr id="5" name="Rectangle 4"/>
          <p:cNvSpPr/>
          <p:nvPr/>
        </p:nvSpPr>
        <p:spPr>
          <a:xfrm>
            <a:off x="6786578" y="2143116"/>
            <a:ext cx="428628" cy="2143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a:t>
            </a:r>
            <a:endParaRPr lang="en-GB" b="1"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yp2.png"/>
          <p:cNvPicPr>
            <a:picLocks noChangeAspect="1"/>
          </p:cNvPicPr>
          <p:nvPr/>
        </p:nvPicPr>
        <p:blipFill>
          <a:blip r:embed="rId3" cstate="print"/>
          <a:srcRect r="7965" b="3470"/>
          <a:stretch>
            <a:fillRect/>
          </a:stretch>
        </p:blipFill>
        <p:spPr>
          <a:xfrm>
            <a:off x="1428728" y="714356"/>
            <a:ext cx="6462728" cy="5983774"/>
          </a:xfrm>
          <a:prstGeom prst="rect">
            <a:avLst/>
          </a:prstGeom>
        </p:spPr>
      </p:pic>
      <p:sp>
        <p:nvSpPr>
          <p:cNvPr id="5" name="TextBox 4"/>
          <p:cNvSpPr txBox="1"/>
          <p:nvPr/>
        </p:nvSpPr>
        <p:spPr>
          <a:xfrm>
            <a:off x="1571604" y="285728"/>
            <a:ext cx="6357982" cy="400110"/>
          </a:xfrm>
          <a:prstGeom prst="rect">
            <a:avLst/>
          </a:prstGeom>
          <a:noFill/>
        </p:spPr>
        <p:txBody>
          <a:bodyPr wrap="square" rtlCol="0">
            <a:spAutoFit/>
          </a:bodyPr>
          <a:lstStyle/>
          <a:p>
            <a:pPr algn="ctr"/>
            <a:r>
              <a:rPr lang="en-GB" sz="2000" b="1" dirty="0" smtClean="0"/>
              <a:t>R</a:t>
            </a:r>
            <a:r>
              <a:rPr lang="en-GB" sz="2000" b="1" baseline="30000" dirty="0" smtClean="0"/>
              <a:t>2  </a:t>
            </a:r>
            <a:r>
              <a:rPr lang="en-GB" sz="2000" b="1" dirty="0" smtClean="0"/>
              <a:t>Model 1 = 0.16 R</a:t>
            </a:r>
            <a:r>
              <a:rPr lang="en-GB" sz="2000" b="1" baseline="30000" dirty="0" smtClean="0"/>
              <a:t>2 </a:t>
            </a:r>
            <a:r>
              <a:rPr lang="en-GB" sz="2000" b="1" dirty="0" smtClean="0"/>
              <a:t>Model 2 = 0.23</a:t>
            </a:r>
            <a:endParaRPr lang="en-GB" sz="2000" b="1" baseline="30000" dirty="0"/>
          </a:p>
        </p:txBody>
      </p:sp>
      <p:sp>
        <p:nvSpPr>
          <p:cNvPr id="6" name="Rectangle 5"/>
          <p:cNvSpPr/>
          <p:nvPr/>
        </p:nvSpPr>
        <p:spPr>
          <a:xfrm>
            <a:off x="6786578" y="2214554"/>
            <a:ext cx="428628" cy="2143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a:t>
            </a:r>
            <a:endParaRPr lang="en-GB" b="1"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143000"/>
          </a:xfrm>
        </p:spPr>
        <p:txBody>
          <a:bodyPr/>
          <a:lstStyle/>
          <a:p>
            <a:r>
              <a:rPr lang="en-GB" dirty="0" smtClean="0"/>
              <a:t>Conclusion</a:t>
            </a:r>
            <a:endParaRPr lang="en-GB" dirty="0"/>
          </a:p>
        </p:txBody>
      </p:sp>
      <p:sp>
        <p:nvSpPr>
          <p:cNvPr id="3" name="Content Placeholder 2"/>
          <p:cNvSpPr>
            <a:spLocks noGrp="1"/>
          </p:cNvSpPr>
          <p:nvPr>
            <p:ph idx="1"/>
          </p:nvPr>
        </p:nvSpPr>
        <p:spPr>
          <a:xfrm>
            <a:off x="457200" y="1214422"/>
            <a:ext cx="8229600" cy="4911741"/>
          </a:xfrm>
        </p:spPr>
        <p:txBody>
          <a:bodyPr>
            <a:normAutofit fontScale="62500" lnSpcReduction="20000"/>
          </a:bodyPr>
          <a:lstStyle/>
          <a:p>
            <a:r>
              <a:rPr lang="en-GB" dirty="0" smtClean="0"/>
              <a:t>We agree that studies of youth have tended to focus on the two polar extremes. </a:t>
            </a:r>
          </a:p>
          <a:p>
            <a:endParaRPr lang="en-GB" dirty="0" smtClean="0"/>
          </a:p>
          <a:p>
            <a:r>
              <a:rPr lang="en-GB" dirty="0" smtClean="0"/>
              <a:t>By using nationally representative survey data we show that it is possible to better centralise the missing in the middle.</a:t>
            </a:r>
          </a:p>
          <a:p>
            <a:endParaRPr lang="en-GB" dirty="0" smtClean="0"/>
          </a:p>
          <a:p>
            <a:r>
              <a:rPr lang="en-GB" dirty="0" smtClean="0"/>
              <a:t>The BHPS can be used to compare pseudo birth cohorts (e.g. educational eras and the synthetic rising 16s cohort).</a:t>
            </a:r>
          </a:p>
          <a:p>
            <a:endParaRPr lang="en-GB" dirty="0" smtClean="0"/>
          </a:p>
          <a:p>
            <a:r>
              <a:rPr lang="en-GB" dirty="0" smtClean="0"/>
              <a:t>There is a wealth of household and parental information not normally available in youth studies – plus a large volume of individual data.</a:t>
            </a:r>
          </a:p>
          <a:p>
            <a:endParaRPr lang="en-GB" dirty="0" smtClean="0"/>
          </a:p>
          <a:p>
            <a:r>
              <a:rPr lang="en-GB" dirty="0" smtClean="0"/>
              <a:t>We show rising level of credentialisation on the educational activities of young people, gendered patterns of educational participation and the perpetual influence of parental CAMSIS.</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BD54FF3A-ED79-4501-BC25-487006180790}" type="slidenum">
              <a:rPr lang="en-GB"/>
              <a:pPr/>
              <a:t>35</a:t>
            </a:fld>
            <a:endParaRPr lang="en-GB" dirty="0"/>
          </a:p>
        </p:txBody>
      </p:sp>
      <p:grpSp>
        <p:nvGrpSpPr>
          <p:cNvPr id="2" name="Group 4"/>
          <p:cNvGrpSpPr>
            <a:grpSpLocks/>
          </p:cNvGrpSpPr>
          <p:nvPr/>
        </p:nvGrpSpPr>
        <p:grpSpPr bwMode="auto">
          <a:xfrm>
            <a:off x="1835150" y="822325"/>
            <a:ext cx="6165850" cy="5945515"/>
            <a:chOff x="1797" y="1440"/>
            <a:chExt cx="9710" cy="9364"/>
          </a:xfrm>
        </p:grpSpPr>
        <p:grpSp>
          <p:nvGrpSpPr>
            <p:cNvPr id="3" name="Group 5"/>
            <p:cNvGrpSpPr>
              <a:grpSpLocks/>
            </p:cNvGrpSpPr>
            <p:nvPr/>
          </p:nvGrpSpPr>
          <p:grpSpPr bwMode="auto">
            <a:xfrm>
              <a:off x="1797" y="3960"/>
              <a:ext cx="8263" cy="6400"/>
              <a:chOff x="2340" y="4680"/>
              <a:chExt cx="8263" cy="6400"/>
            </a:xfrm>
          </p:grpSpPr>
          <p:pic>
            <p:nvPicPr>
              <p:cNvPr id="179206" name="Picture 6" descr="nicubunu_Stick_figure_female"/>
              <p:cNvPicPr>
                <a:picLocks noChangeAspect="1" noChangeArrowheads="1"/>
              </p:cNvPicPr>
              <p:nvPr/>
            </p:nvPicPr>
            <p:blipFill>
              <a:blip r:embed="rId2" cstate="print"/>
              <a:srcRect/>
              <a:stretch>
                <a:fillRect/>
              </a:stretch>
            </p:blipFill>
            <p:spPr bwMode="auto">
              <a:xfrm>
                <a:off x="6300" y="10008"/>
                <a:ext cx="924" cy="1072"/>
              </a:xfrm>
              <a:prstGeom prst="rect">
                <a:avLst/>
              </a:prstGeom>
              <a:noFill/>
            </p:spPr>
          </p:pic>
          <p:grpSp>
            <p:nvGrpSpPr>
              <p:cNvPr id="4" name="Group 7"/>
              <p:cNvGrpSpPr>
                <a:grpSpLocks/>
              </p:cNvGrpSpPr>
              <p:nvPr/>
            </p:nvGrpSpPr>
            <p:grpSpPr bwMode="auto">
              <a:xfrm>
                <a:off x="2340" y="7032"/>
                <a:ext cx="2143" cy="1357"/>
                <a:chOff x="1270" y="698"/>
                <a:chExt cx="857" cy="543"/>
              </a:xfrm>
            </p:grpSpPr>
            <p:pic>
              <p:nvPicPr>
                <p:cNvPr id="179208" name="Picture 8" descr="nicubunu_Stick_figure_female"/>
                <p:cNvPicPr>
                  <a:picLocks noChangeAspect="1" noChangeArrowheads="1"/>
                </p:cNvPicPr>
                <p:nvPr/>
              </p:nvPicPr>
              <p:blipFill>
                <a:blip r:embed="rId2" cstate="print"/>
                <a:srcRect/>
                <a:stretch>
                  <a:fillRect/>
                </a:stretch>
              </p:blipFill>
              <p:spPr bwMode="auto">
                <a:xfrm>
                  <a:off x="1270" y="709"/>
                  <a:ext cx="532" cy="532"/>
                </a:xfrm>
                <a:prstGeom prst="rect">
                  <a:avLst/>
                </a:prstGeom>
                <a:noFill/>
                <a:ln w="9525">
                  <a:noFill/>
                  <a:miter lim="800000"/>
                  <a:headEnd/>
                  <a:tailEnd/>
                </a:ln>
              </p:spPr>
            </p:pic>
            <p:pic>
              <p:nvPicPr>
                <p:cNvPr id="179209" name="Picture 9" descr="nicubunu_Stick_figure_male"/>
                <p:cNvPicPr>
                  <a:picLocks noChangeAspect="1" noChangeArrowheads="1"/>
                </p:cNvPicPr>
                <p:nvPr/>
              </p:nvPicPr>
              <p:blipFill>
                <a:blip r:embed="rId3" cstate="print"/>
                <a:srcRect/>
                <a:stretch>
                  <a:fillRect/>
                </a:stretch>
              </p:blipFill>
              <p:spPr bwMode="auto">
                <a:xfrm>
                  <a:off x="1585" y="698"/>
                  <a:ext cx="542" cy="542"/>
                </a:xfrm>
                <a:prstGeom prst="rect">
                  <a:avLst/>
                </a:prstGeom>
                <a:noFill/>
              </p:spPr>
            </p:pic>
          </p:grpSp>
          <p:grpSp>
            <p:nvGrpSpPr>
              <p:cNvPr id="5" name="Group 10"/>
              <p:cNvGrpSpPr>
                <a:grpSpLocks/>
              </p:cNvGrpSpPr>
              <p:nvPr/>
            </p:nvGrpSpPr>
            <p:grpSpPr bwMode="auto">
              <a:xfrm>
                <a:off x="8460" y="6120"/>
                <a:ext cx="2143" cy="1357"/>
                <a:chOff x="1270" y="698"/>
                <a:chExt cx="857" cy="543"/>
              </a:xfrm>
            </p:grpSpPr>
            <p:pic>
              <p:nvPicPr>
                <p:cNvPr id="179211" name="Picture 11" descr="nicubunu_Stick_figure_female"/>
                <p:cNvPicPr>
                  <a:picLocks noChangeAspect="1" noChangeArrowheads="1"/>
                </p:cNvPicPr>
                <p:nvPr/>
              </p:nvPicPr>
              <p:blipFill>
                <a:blip r:embed="rId2" cstate="print"/>
                <a:srcRect/>
                <a:stretch>
                  <a:fillRect/>
                </a:stretch>
              </p:blipFill>
              <p:spPr bwMode="auto">
                <a:xfrm>
                  <a:off x="1270" y="709"/>
                  <a:ext cx="532" cy="532"/>
                </a:xfrm>
                <a:prstGeom prst="rect">
                  <a:avLst/>
                </a:prstGeom>
                <a:noFill/>
                <a:ln w="9525">
                  <a:noFill/>
                  <a:miter lim="800000"/>
                  <a:headEnd/>
                  <a:tailEnd/>
                </a:ln>
              </p:spPr>
            </p:pic>
            <p:pic>
              <p:nvPicPr>
                <p:cNvPr id="179212" name="Picture 12" descr="nicubunu_Stick_figure_male"/>
                <p:cNvPicPr>
                  <a:picLocks noChangeAspect="1" noChangeArrowheads="1"/>
                </p:cNvPicPr>
                <p:nvPr/>
              </p:nvPicPr>
              <p:blipFill>
                <a:blip r:embed="rId3" cstate="print"/>
                <a:srcRect/>
                <a:stretch>
                  <a:fillRect/>
                </a:stretch>
              </p:blipFill>
              <p:spPr bwMode="auto">
                <a:xfrm>
                  <a:off x="1585" y="698"/>
                  <a:ext cx="542" cy="542"/>
                </a:xfrm>
                <a:prstGeom prst="rect">
                  <a:avLst/>
                </a:prstGeom>
                <a:noFill/>
              </p:spPr>
            </p:pic>
          </p:grpSp>
          <p:sp>
            <p:nvSpPr>
              <p:cNvPr id="179213" name="Line 13"/>
              <p:cNvSpPr>
                <a:spLocks noChangeShapeType="1"/>
              </p:cNvSpPr>
              <p:nvPr/>
            </p:nvSpPr>
            <p:spPr bwMode="auto">
              <a:xfrm flipH="1" flipV="1">
                <a:off x="3060" y="10176"/>
                <a:ext cx="3420" cy="540"/>
              </a:xfrm>
              <a:prstGeom prst="line">
                <a:avLst/>
              </a:prstGeom>
              <a:noFill/>
              <a:ln w="9525">
                <a:solidFill>
                  <a:srgbClr val="000000"/>
                </a:solidFill>
                <a:prstDash val="dash"/>
                <a:round/>
                <a:headEnd/>
                <a:tailEnd/>
              </a:ln>
            </p:spPr>
            <p:txBody>
              <a:bodyPr/>
              <a:lstStyle/>
              <a:p>
                <a:endParaRPr lang="en-GB" dirty="0"/>
              </a:p>
            </p:txBody>
          </p:sp>
          <p:sp>
            <p:nvSpPr>
              <p:cNvPr id="179214" name="Line 14"/>
              <p:cNvSpPr>
                <a:spLocks noChangeShapeType="1"/>
              </p:cNvSpPr>
              <p:nvPr/>
            </p:nvSpPr>
            <p:spPr bwMode="auto">
              <a:xfrm flipH="1" flipV="1">
                <a:off x="3780" y="8376"/>
                <a:ext cx="2880" cy="1800"/>
              </a:xfrm>
              <a:prstGeom prst="line">
                <a:avLst/>
              </a:prstGeom>
              <a:noFill/>
              <a:ln w="9525">
                <a:solidFill>
                  <a:srgbClr val="000000"/>
                </a:solidFill>
                <a:round/>
                <a:headEnd/>
                <a:tailEnd/>
              </a:ln>
            </p:spPr>
            <p:txBody>
              <a:bodyPr/>
              <a:lstStyle/>
              <a:p>
                <a:endParaRPr lang="en-GB" dirty="0"/>
              </a:p>
            </p:txBody>
          </p:sp>
          <p:sp>
            <p:nvSpPr>
              <p:cNvPr id="179215" name="Line 15"/>
              <p:cNvSpPr>
                <a:spLocks noChangeShapeType="1"/>
              </p:cNvSpPr>
              <p:nvPr/>
            </p:nvSpPr>
            <p:spPr bwMode="auto">
              <a:xfrm flipH="1" flipV="1">
                <a:off x="6300" y="4680"/>
                <a:ext cx="360" cy="5220"/>
              </a:xfrm>
              <a:prstGeom prst="line">
                <a:avLst/>
              </a:prstGeom>
              <a:noFill/>
              <a:ln w="9525">
                <a:solidFill>
                  <a:srgbClr val="000000"/>
                </a:solidFill>
                <a:round/>
                <a:headEnd/>
                <a:tailEnd/>
              </a:ln>
            </p:spPr>
            <p:txBody>
              <a:bodyPr/>
              <a:lstStyle/>
              <a:p>
                <a:endParaRPr lang="en-GB" dirty="0"/>
              </a:p>
            </p:txBody>
          </p:sp>
          <p:sp>
            <p:nvSpPr>
              <p:cNvPr id="179216" name="Line 16"/>
              <p:cNvSpPr>
                <a:spLocks noChangeShapeType="1"/>
              </p:cNvSpPr>
              <p:nvPr/>
            </p:nvSpPr>
            <p:spPr bwMode="auto">
              <a:xfrm flipH="1" flipV="1">
                <a:off x="3060" y="8376"/>
                <a:ext cx="3420" cy="1980"/>
              </a:xfrm>
              <a:prstGeom prst="line">
                <a:avLst/>
              </a:prstGeom>
              <a:noFill/>
              <a:ln w="9525">
                <a:solidFill>
                  <a:srgbClr val="000000"/>
                </a:solidFill>
                <a:round/>
                <a:headEnd/>
                <a:tailEnd/>
              </a:ln>
            </p:spPr>
            <p:txBody>
              <a:bodyPr/>
              <a:lstStyle/>
              <a:p>
                <a:endParaRPr lang="en-GB" dirty="0"/>
              </a:p>
            </p:txBody>
          </p:sp>
          <p:sp>
            <p:nvSpPr>
              <p:cNvPr id="179217" name="Line 17"/>
              <p:cNvSpPr>
                <a:spLocks noChangeShapeType="1"/>
              </p:cNvSpPr>
              <p:nvPr/>
            </p:nvSpPr>
            <p:spPr bwMode="auto">
              <a:xfrm flipV="1">
                <a:off x="6840" y="7560"/>
                <a:ext cx="3060" cy="2616"/>
              </a:xfrm>
              <a:prstGeom prst="line">
                <a:avLst/>
              </a:prstGeom>
              <a:noFill/>
              <a:ln w="9525">
                <a:solidFill>
                  <a:srgbClr val="000000"/>
                </a:solidFill>
                <a:prstDash val="dash"/>
                <a:round/>
                <a:headEnd/>
                <a:tailEnd/>
              </a:ln>
            </p:spPr>
            <p:txBody>
              <a:bodyPr/>
              <a:lstStyle/>
              <a:p>
                <a:endParaRPr lang="en-GB" dirty="0"/>
              </a:p>
            </p:txBody>
          </p:sp>
          <p:sp>
            <p:nvSpPr>
              <p:cNvPr id="179218" name="Line 18"/>
              <p:cNvSpPr>
                <a:spLocks noChangeShapeType="1"/>
              </p:cNvSpPr>
              <p:nvPr/>
            </p:nvSpPr>
            <p:spPr bwMode="auto">
              <a:xfrm flipV="1">
                <a:off x="6840" y="7560"/>
                <a:ext cx="2160" cy="2436"/>
              </a:xfrm>
              <a:prstGeom prst="line">
                <a:avLst/>
              </a:prstGeom>
              <a:noFill/>
              <a:ln w="9525">
                <a:solidFill>
                  <a:srgbClr val="000000"/>
                </a:solidFill>
                <a:prstDash val="dash"/>
                <a:round/>
                <a:headEnd/>
                <a:tailEnd/>
              </a:ln>
            </p:spPr>
            <p:txBody>
              <a:bodyPr/>
              <a:lstStyle/>
              <a:p>
                <a:endParaRPr lang="en-GB" dirty="0"/>
              </a:p>
            </p:txBody>
          </p:sp>
          <p:sp>
            <p:nvSpPr>
              <p:cNvPr id="179219" name="Line 19"/>
              <p:cNvSpPr>
                <a:spLocks noChangeShapeType="1"/>
              </p:cNvSpPr>
              <p:nvPr/>
            </p:nvSpPr>
            <p:spPr bwMode="auto">
              <a:xfrm flipV="1">
                <a:off x="6660" y="5040"/>
                <a:ext cx="2160" cy="5136"/>
              </a:xfrm>
              <a:prstGeom prst="line">
                <a:avLst/>
              </a:prstGeom>
              <a:noFill/>
              <a:ln w="9525">
                <a:solidFill>
                  <a:srgbClr val="000000"/>
                </a:solidFill>
                <a:prstDash val="dash"/>
                <a:round/>
                <a:headEnd/>
                <a:tailEnd/>
              </a:ln>
            </p:spPr>
            <p:txBody>
              <a:bodyPr/>
              <a:lstStyle/>
              <a:p>
                <a:endParaRPr lang="en-GB" dirty="0"/>
              </a:p>
            </p:txBody>
          </p:sp>
        </p:grpSp>
        <p:pic>
          <p:nvPicPr>
            <p:cNvPr id="179220" name="Picture 20" descr="male psm"/>
            <p:cNvPicPr>
              <a:picLocks noChangeAspect="1" noChangeArrowheads="1"/>
            </p:cNvPicPr>
            <p:nvPr/>
          </p:nvPicPr>
          <p:blipFill>
            <a:blip r:embed="rId4" cstate="print"/>
            <a:srcRect/>
            <a:stretch>
              <a:fillRect/>
            </a:stretch>
          </p:blipFill>
          <p:spPr bwMode="auto">
            <a:xfrm>
              <a:off x="1977" y="8820"/>
              <a:ext cx="720" cy="1260"/>
            </a:xfrm>
            <a:prstGeom prst="rect">
              <a:avLst/>
            </a:prstGeom>
            <a:solidFill>
              <a:srgbClr val="0000FF"/>
            </a:solidFill>
          </p:spPr>
        </p:pic>
        <p:pic>
          <p:nvPicPr>
            <p:cNvPr id="179221" name="Picture 21" descr="house"/>
            <p:cNvPicPr>
              <a:picLocks noChangeAspect="1" noChangeArrowheads="1"/>
            </p:cNvPicPr>
            <p:nvPr/>
          </p:nvPicPr>
          <p:blipFill>
            <a:blip r:embed="rId5" cstate="print"/>
            <a:srcRect/>
            <a:stretch>
              <a:fillRect/>
            </a:stretch>
          </p:blipFill>
          <p:spPr bwMode="auto">
            <a:xfrm>
              <a:off x="7737" y="2340"/>
              <a:ext cx="1890" cy="1890"/>
            </a:xfrm>
            <a:prstGeom prst="rect">
              <a:avLst/>
            </a:prstGeom>
            <a:noFill/>
            <a:ln w="9525">
              <a:noFill/>
              <a:miter lim="800000"/>
              <a:headEnd/>
              <a:tailEnd/>
            </a:ln>
          </p:spPr>
        </p:pic>
        <p:pic>
          <p:nvPicPr>
            <p:cNvPr id="179222" name="Picture 22" descr="house"/>
            <p:cNvPicPr>
              <a:picLocks noChangeAspect="1" noChangeArrowheads="1"/>
            </p:cNvPicPr>
            <p:nvPr/>
          </p:nvPicPr>
          <p:blipFill>
            <a:blip r:embed="rId6" cstate="print"/>
            <a:srcRect/>
            <a:stretch>
              <a:fillRect/>
            </a:stretch>
          </p:blipFill>
          <p:spPr bwMode="auto">
            <a:xfrm>
              <a:off x="3237" y="1440"/>
              <a:ext cx="3600" cy="2730"/>
            </a:xfrm>
            <a:prstGeom prst="rect">
              <a:avLst/>
            </a:prstGeom>
            <a:noFill/>
            <a:ln w="9525">
              <a:noFill/>
              <a:miter lim="800000"/>
              <a:headEnd/>
              <a:tailEnd/>
            </a:ln>
          </p:spPr>
        </p:pic>
        <p:sp>
          <p:nvSpPr>
            <p:cNvPr id="179223" name="Text Box 23"/>
            <p:cNvSpPr txBox="1">
              <a:spLocks noChangeArrowheads="1"/>
            </p:cNvSpPr>
            <p:nvPr/>
          </p:nvSpPr>
          <p:spPr bwMode="auto">
            <a:xfrm>
              <a:off x="3597" y="6480"/>
              <a:ext cx="1980" cy="1260"/>
            </a:xfrm>
            <a:prstGeom prst="rect">
              <a:avLst/>
            </a:prstGeom>
            <a:solidFill>
              <a:srgbClr val="FFFFFF"/>
            </a:solidFill>
            <a:ln w="9525">
              <a:noFill/>
              <a:miter lim="800000"/>
              <a:headEnd/>
              <a:tailEnd/>
            </a:ln>
          </p:spPr>
          <p:txBody>
            <a:bodyPr/>
            <a:lstStyle/>
            <a:p>
              <a:endParaRPr lang="en-GB" sz="1200" dirty="0">
                <a:solidFill>
                  <a:schemeClr val="bg1"/>
                </a:solidFill>
              </a:endParaRPr>
            </a:p>
            <a:p>
              <a:r>
                <a:rPr lang="en-GB" sz="1600" b="1" dirty="0">
                  <a:solidFill>
                    <a:schemeClr val="bg1"/>
                  </a:solidFill>
                </a:rPr>
                <a:t>Parents / step parents</a:t>
              </a:r>
            </a:p>
            <a:p>
              <a:r>
                <a:rPr lang="en-GB" sz="1200" dirty="0"/>
                <a:t>(co-resident)</a:t>
              </a:r>
            </a:p>
            <a:p>
              <a:endParaRPr lang="en-GB" dirty="0"/>
            </a:p>
          </p:txBody>
        </p:sp>
        <p:sp>
          <p:nvSpPr>
            <p:cNvPr id="179224" name="Text Box 24"/>
            <p:cNvSpPr txBox="1">
              <a:spLocks noChangeArrowheads="1"/>
            </p:cNvSpPr>
            <p:nvPr/>
          </p:nvSpPr>
          <p:spPr bwMode="auto">
            <a:xfrm>
              <a:off x="6557" y="7008"/>
              <a:ext cx="3420" cy="855"/>
            </a:xfrm>
            <a:prstGeom prst="rect">
              <a:avLst/>
            </a:prstGeom>
            <a:solidFill>
              <a:srgbClr val="FFFFFF"/>
            </a:solidFill>
            <a:ln w="9525">
              <a:noFill/>
              <a:miter lim="800000"/>
              <a:headEnd/>
              <a:tailEnd/>
            </a:ln>
          </p:spPr>
          <p:txBody>
            <a:bodyPr/>
            <a:lstStyle/>
            <a:p>
              <a:r>
                <a:rPr lang="en-GB" sz="1600" b="1" dirty="0" smtClean="0">
                  <a:solidFill>
                    <a:schemeClr val="bg1"/>
                  </a:solidFill>
                </a:rPr>
                <a:t>Parents </a:t>
              </a:r>
              <a:r>
                <a:rPr lang="en-GB" sz="1600" b="1" dirty="0">
                  <a:solidFill>
                    <a:schemeClr val="bg1"/>
                  </a:solidFill>
                </a:rPr>
                <a:t>/ step parents</a:t>
              </a:r>
            </a:p>
            <a:p>
              <a:r>
                <a:rPr lang="en-GB" sz="1600" b="1" dirty="0">
                  <a:solidFill>
                    <a:schemeClr val="bg1"/>
                  </a:solidFill>
                </a:rPr>
                <a:t>(non-resident)</a:t>
              </a:r>
            </a:p>
          </p:txBody>
        </p:sp>
        <p:sp>
          <p:nvSpPr>
            <p:cNvPr id="179225" name="Text Box 25"/>
            <p:cNvSpPr txBox="1">
              <a:spLocks noChangeArrowheads="1"/>
            </p:cNvSpPr>
            <p:nvPr/>
          </p:nvSpPr>
          <p:spPr bwMode="auto">
            <a:xfrm>
              <a:off x="2282" y="10271"/>
              <a:ext cx="3420" cy="533"/>
            </a:xfrm>
            <a:prstGeom prst="rect">
              <a:avLst/>
            </a:prstGeom>
            <a:solidFill>
              <a:srgbClr val="FFFFFF"/>
            </a:solidFill>
            <a:ln w="9525">
              <a:noFill/>
              <a:miter lim="800000"/>
              <a:headEnd/>
              <a:tailEnd/>
            </a:ln>
          </p:spPr>
          <p:txBody>
            <a:bodyPr wrap="square">
              <a:spAutoFit/>
            </a:bodyPr>
            <a:lstStyle/>
            <a:p>
              <a:r>
                <a:rPr lang="en-GB" sz="1600" b="1" dirty="0">
                  <a:solidFill>
                    <a:schemeClr val="bg1"/>
                  </a:solidFill>
                </a:rPr>
                <a:t>Older </a:t>
              </a:r>
              <a:r>
                <a:rPr lang="en-GB" sz="1600" b="1" dirty="0" smtClean="0">
                  <a:solidFill>
                    <a:schemeClr val="bg1"/>
                  </a:solidFill>
                </a:rPr>
                <a:t>siblings</a:t>
              </a:r>
              <a:endParaRPr lang="en-GB" dirty="0">
                <a:solidFill>
                  <a:schemeClr val="bg1"/>
                </a:solidFill>
              </a:endParaRPr>
            </a:p>
          </p:txBody>
        </p:sp>
        <p:sp>
          <p:nvSpPr>
            <p:cNvPr id="179226" name="Text Box 26"/>
            <p:cNvSpPr txBox="1">
              <a:spLocks noChangeArrowheads="1"/>
            </p:cNvSpPr>
            <p:nvPr/>
          </p:nvSpPr>
          <p:spPr bwMode="auto">
            <a:xfrm>
              <a:off x="3117" y="4371"/>
              <a:ext cx="2160" cy="1141"/>
            </a:xfrm>
            <a:prstGeom prst="rect">
              <a:avLst/>
            </a:prstGeom>
            <a:solidFill>
              <a:srgbClr val="FFFFFF"/>
            </a:solidFill>
            <a:ln w="9525">
              <a:noFill/>
              <a:miter lim="800000"/>
              <a:headEnd/>
              <a:tailEnd/>
            </a:ln>
          </p:spPr>
          <p:txBody>
            <a:bodyPr/>
            <a:lstStyle/>
            <a:p>
              <a:r>
                <a:rPr lang="en-GB" sz="1600" b="1" dirty="0">
                  <a:solidFill>
                    <a:schemeClr val="bg1"/>
                  </a:solidFill>
                </a:rPr>
                <a:t>Household</a:t>
              </a:r>
            </a:p>
            <a:p>
              <a:r>
                <a:rPr lang="en-GB" sz="1600" b="1" dirty="0">
                  <a:solidFill>
                    <a:schemeClr val="bg1"/>
                  </a:solidFill>
                </a:rPr>
                <a:t>(resident)</a:t>
              </a:r>
            </a:p>
          </p:txBody>
        </p:sp>
        <p:sp>
          <p:nvSpPr>
            <p:cNvPr id="179227" name="Text Box 27"/>
            <p:cNvSpPr txBox="1">
              <a:spLocks noChangeArrowheads="1"/>
            </p:cNvSpPr>
            <p:nvPr/>
          </p:nvSpPr>
          <p:spPr bwMode="auto">
            <a:xfrm>
              <a:off x="8157" y="4371"/>
              <a:ext cx="3350" cy="815"/>
            </a:xfrm>
            <a:prstGeom prst="rect">
              <a:avLst/>
            </a:prstGeom>
            <a:solidFill>
              <a:srgbClr val="FFFFFF"/>
            </a:solidFill>
            <a:ln w="9525">
              <a:noFill/>
              <a:miter lim="800000"/>
              <a:headEnd/>
              <a:tailEnd/>
            </a:ln>
          </p:spPr>
          <p:txBody>
            <a:bodyPr/>
            <a:lstStyle/>
            <a:p>
              <a:r>
                <a:rPr lang="en-GB" sz="1400" b="1" dirty="0">
                  <a:solidFill>
                    <a:schemeClr val="bg1"/>
                  </a:solidFill>
                </a:rPr>
                <a:t>Other Household</a:t>
              </a:r>
            </a:p>
            <a:p>
              <a:r>
                <a:rPr lang="en-GB" sz="1400" b="1" dirty="0">
                  <a:solidFill>
                    <a:schemeClr val="bg1"/>
                  </a:solidFill>
                </a:rPr>
                <a:t>(part-time / non resident)</a:t>
              </a:r>
            </a:p>
          </p:txBody>
        </p:sp>
      </p:grpSp>
      <p:sp>
        <p:nvSpPr>
          <p:cNvPr id="179228" name="Text Box 28"/>
          <p:cNvSpPr txBox="1">
            <a:spLocks noChangeArrowheads="1"/>
          </p:cNvSpPr>
          <p:nvPr/>
        </p:nvSpPr>
        <p:spPr bwMode="auto">
          <a:xfrm>
            <a:off x="2627313" y="188913"/>
            <a:ext cx="4249737" cy="457200"/>
          </a:xfrm>
          <a:prstGeom prst="rect">
            <a:avLst/>
          </a:prstGeom>
          <a:noFill/>
          <a:ln w="9525">
            <a:noFill/>
            <a:miter lim="800000"/>
            <a:headEnd/>
            <a:tailEnd/>
          </a:ln>
          <a:effectLst/>
        </p:spPr>
        <p:txBody>
          <a:bodyPr>
            <a:spAutoFit/>
          </a:bodyPr>
          <a:lstStyle/>
          <a:p>
            <a:pPr>
              <a:spcBef>
                <a:spcPct val="50000"/>
              </a:spcBef>
            </a:pPr>
            <a:r>
              <a:rPr lang="en-GB" sz="2400" dirty="0"/>
              <a:t>Possible BHPS data sources</a:t>
            </a:r>
          </a:p>
        </p:txBody>
      </p:sp>
      <p:sp>
        <p:nvSpPr>
          <p:cNvPr id="28" name="TextBox 27"/>
          <p:cNvSpPr txBox="1"/>
          <p:nvPr/>
        </p:nvSpPr>
        <p:spPr>
          <a:xfrm>
            <a:off x="323850" y="285728"/>
            <a:ext cx="8534430" cy="400110"/>
          </a:xfrm>
          <a:prstGeom prst="rect">
            <a:avLst/>
          </a:prstGeom>
          <a:noFill/>
        </p:spPr>
        <p:txBody>
          <a:bodyPr wrap="square" rtlCol="0">
            <a:spAutoFit/>
          </a:bodyPr>
          <a:lstStyle/>
          <a:p>
            <a:pPr algn="ctr"/>
            <a:r>
              <a:rPr lang="en-GB" sz="2000" b="1" dirty="0" smtClean="0">
                <a:solidFill>
                  <a:schemeClr val="bg1"/>
                </a:solidFill>
              </a:rPr>
              <a:t>Future Research Possibilities (e.g. UK Household Longitudinal Study)</a:t>
            </a:r>
            <a:endParaRPr lang="en-GB" sz="2000" b="1"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Macro-Level Change</a:t>
            </a:r>
            <a:endParaRPr lang="en-GB" dirty="0"/>
          </a:p>
        </p:txBody>
      </p:sp>
      <p:pic>
        <p:nvPicPr>
          <p:cNvPr id="5" name="Picture 4" descr="num.png"/>
          <p:cNvPicPr>
            <a:picLocks noChangeAspect="1"/>
          </p:cNvPicPr>
          <p:nvPr/>
        </p:nvPicPr>
        <p:blipFill>
          <a:blip r:embed="rId2" cstate="print"/>
          <a:srcRect b="44339"/>
          <a:stretch>
            <a:fillRect/>
          </a:stretch>
        </p:blipFill>
        <p:spPr>
          <a:xfrm>
            <a:off x="323849" y="1643050"/>
            <a:ext cx="8637623" cy="318605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274638"/>
            <a:ext cx="8462992" cy="1143000"/>
          </a:xfrm>
        </p:spPr>
        <p:txBody>
          <a:bodyPr>
            <a:noAutofit/>
          </a:bodyPr>
          <a:lstStyle/>
          <a:p>
            <a:r>
              <a:rPr lang="en-GB" sz="3600" dirty="0" smtClean="0"/>
              <a:t>Past Research</a:t>
            </a:r>
            <a:endParaRPr lang="en-GB" sz="3600" dirty="0"/>
          </a:p>
        </p:txBody>
      </p:sp>
      <p:sp>
        <p:nvSpPr>
          <p:cNvPr id="3" name="Content Placeholder 2"/>
          <p:cNvSpPr>
            <a:spLocks noGrp="1"/>
          </p:cNvSpPr>
          <p:nvPr>
            <p:ph idx="1"/>
          </p:nvPr>
        </p:nvSpPr>
        <p:spPr/>
        <p:txBody>
          <a:bodyPr>
            <a:normAutofit/>
          </a:bodyPr>
          <a:lstStyle/>
          <a:p>
            <a:pPr algn="just"/>
            <a:r>
              <a:rPr lang="en-GB" dirty="0" smtClean="0"/>
              <a:t>The effects of social origin on the educational attainment of youth has been widely studied.</a:t>
            </a:r>
          </a:p>
          <a:p>
            <a:pPr algn="just">
              <a:buNone/>
            </a:pPr>
            <a:endParaRPr lang="en-GB" dirty="0" smtClean="0"/>
          </a:p>
          <a:p>
            <a:pPr algn="just"/>
            <a:r>
              <a:rPr lang="en-GB" dirty="0" smtClean="0"/>
              <a:t>The analysis indicate a fair degree of stability in the influence of social origins on the educational outcomes of young people throughout the 20</a:t>
            </a:r>
            <a:r>
              <a:rPr lang="en-GB" baseline="30000" dirty="0" smtClean="0"/>
              <a:t>th</a:t>
            </a:r>
            <a:r>
              <a:rPr lang="en-GB" dirty="0" smtClean="0"/>
              <a:t> century.</a:t>
            </a:r>
          </a:p>
          <a:p>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British Household Panel Survey</a:t>
            </a:r>
            <a:endParaRPr lang="en-GB" dirty="0"/>
          </a:p>
        </p:txBody>
      </p:sp>
      <p:sp>
        <p:nvSpPr>
          <p:cNvPr id="3" name="Content Placeholder 2"/>
          <p:cNvSpPr>
            <a:spLocks noGrp="1"/>
          </p:cNvSpPr>
          <p:nvPr>
            <p:ph idx="1"/>
          </p:nvPr>
        </p:nvSpPr>
        <p:spPr/>
        <p:txBody>
          <a:bodyPr>
            <a:normAutofit/>
          </a:bodyPr>
          <a:lstStyle/>
          <a:p>
            <a:pPr>
              <a:defRPr/>
            </a:pPr>
            <a:r>
              <a:rPr lang="en-GB" dirty="0" smtClean="0"/>
              <a:t>1991-2008 (18 waves)</a:t>
            </a:r>
          </a:p>
          <a:p>
            <a:pPr>
              <a:defRPr/>
            </a:pPr>
            <a:endParaRPr lang="en-GB" dirty="0" smtClean="0"/>
          </a:p>
          <a:p>
            <a:pPr>
              <a:defRPr/>
            </a:pPr>
            <a:r>
              <a:rPr lang="en-GB" dirty="0" smtClean="0"/>
              <a:t>5,500 households; 10,300 individuals</a:t>
            </a:r>
          </a:p>
          <a:p>
            <a:pPr>
              <a:buNone/>
              <a:defRPr/>
            </a:pPr>
            <a:endParaRPr lang="en-GB" dirty="0" smtClean="0"/>
          </a:p>
          <a:p>
            <a:pPr>
              <a:defRPr/>
            </a:pPr>
            <a:r>
              <a:rPr lang="en-GB" dirty="0" smtClean="0"/>
              <a:t>Nationally representative data</a:t>
            </a:r>
          </a:p>
          <a:p>
            <a:pPr>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British Household Panel Survey</a:t>
            </a:r>
            <a:endParaRPr lang="en-GB" dirty="0"/>
          </a:p>
        </p:txBody>
      </p:sp>
      <p:sp>
        <p:nvSpPr>
          <p:cNvPr id="3" name="Content Placeholder 2"/>
          <p:cNvSpPr>
            <a:spLocks noGrp="1"/>
          </p:cNvSpPr>
          <p:nvPr>
            <p:ph idx="1"/>
          </p:nvPr>
        </p:nvSpPr>
        <p:spPr>
          <a:xfrm>
            <a:off x="457200" y="2071678"/>
            <a:ext cx="8229600" cy="4054485"/>
          </a:xfrm>
        </p:spPr>
        <p:txBody>
          <a:bodyPr/>
          <a:lstStyle/>
          <a:p>
            <a:pPr marL="514350" indent="-514350">
              <a:buFont typeface="+mj-lt"/>
              <a:buAutoNum type="arabicPeriod"/>
            </a:pPr>
            <a:r>
              <a:rPr lang="en-GB" dirty="0" smtClean="0"/>
              <a:t>Macro-Level Change</a:t>
            </a:r>
          </a:p>
          <a:p>
            <a:pPr marL="514350" indent="-514350">
              <a:buFont typeface="+mj-lt"/>
              <a:buAutoNum type="arabicPeriod"/>
            </a:pPr>
            <a:endParaRPr lang="en-GB" dirty="0" smtClean="0"/>
          </a:p>
          <a:p>
            <a:pPr marL="514350" indent="-514350">
              <a:buFont typeface="+mj-lt"/>
              <a:buAutoNum type="arabicPeriod"/>
            </a:pPr>
            <a:r>
              <a:rPr lang="en-GB" dirty="0" smtClean="0"/>
              <a:t>Synthetic Cohort of recent youth</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Macro-Level Change</a:t>
            </a:r>
            <a:endParaRPr lang="en-GB" dirty="0"/>
          </a:p>
        </p:txBody>
      </p:sp>
      <p:sp>
        <p:nvSpPr>
          <p:cNvPr id="3" name="Content Placeholder 2"/>
          <p:cNvSpPr>
            <a:spLocks noGrp="1"/>
          </p:cNvSpPr>
          <p:nvPr>
            <p:ph idx="1"/>
          </p:nvPr>
        </p:nvSpPr>
        <p:spPr/>
        <p:txBody>
          <a:bodyPr/>
          <a:lstStyle/>
          <a:p>
            <a:r>
              <a:rPr lang="en-GB" dirty="0" smtClean="0"/>
              <a:t>BHPS main sample (Wave M)</a:t>
            </a:r>
          </a:p>
          <a:p>
            <a:endParaRPr lang="en-GB" dirty="0" smtClean="0"/>
          </a:p>
          <a:p>
            <a:r>
              <a:rPr lang="en-GB" dirty="0" smtClean="0"/>
              <a:t>Pseudo cohorts by decade of birth</a:t>
            </a:r>
          </a:p>
          <a:p>
            <a:endParaRPr lang="en-GB" dirty="0" smtClean="0"/>
          </a:p>
          <a:p>
            <a:r>
              <a:rPr lang="en-GB" dirty="0" smtClean="0"/>
              <a:t>We can analyse youth outcomes based on retrospective data</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D85A8523-B5E5-4B62-B6FF-69556BA0A406}" type="slidenum">
              <a:rPr lang="en-GB"/>
              <a:pPr/>
              <a:t>8</a:t>
            </a:fld>
            <a:endParaRPr lang="en-GB" dirty="0"/>
          </a:p>
        </p:txBody>
      </p:sp>
      <p:sp>
        <p:nvSpPr>
          <p:cNvPr id="5123" name="Rectangle 2"/>
          <p:cNvSpPr>
            <a:spLocks noGrp="1" noChangeArrowheads="1"/>
          </p:cNvSpPr>
          <p:nvPr>
            <p:ph type="title"/>
          </p:nvPr>
        </p:nvSpPr>
        <p:spPr>
          <a:xfrm>
            <a:off x="395288" y="115888"/>
            <a:ext cx="8229600" cy="1143000"/>
          </a:xfrm>
        </p:spPr>
        <p:txBody>
          <a:bodyPr/>
          <a:lstStyle/>
          <a:p>
            <a:pPr eaLnBrk="1" hangingPunct="1"/>
            <a:r>
              <a:rPr lang="en-GB" dirty="0" smtClean="0"/>
              <a:t>Change over 20</a:t>
            </a:r>
            <a:r>
              <a:rPr lang="en-GB" baseline="30000" dirty="0" smtClean="0"/>
              <a:t>th</a:t>
            </a:r>
            <a:r>
              <a:rPr lang="en-GB" dirty="0" smtClean="0"/>
              <a:t> Century</a:t>
            </a:r>
          </a:p>
        </p:txBody>
      </p:sp>
      <p:sp>
        <p:nvSpPr>
          <p:cNvPr id="5124" name="Rectangle 3"/>
          <p:cNvSpPr>
            <a:spLocks noGrp="1" noChangeArrowheads="1"/>
          </p:cNvSpPr>
          <p:nvPr>
            <p:ph type="body" idx="1"/>
          </p:nvPr>
        </p:nvSpPr>
        <p:spPr>
          <a:xfrm>
            <a:off x="0" y="1412875"/>
            <a:ext cx="8893175" cy="5184775"/>
          </a:xfrm>
        </p:spPr>
        <p:txBody>
          <a:bodyPr/>
          <a:lstStyle/>
          <a:p>
            <a:pPr eaLnBrk="1" hangingPunct="1"/>
            <a:r>
              <a:rPr lang="en-GB" sz="2400" dirty="0" smtClean="0"/>
              <a:t>In the decades following the war most British young people left education at the first opportunity.</a:t>
            </a:r>
          </a:p>
          <a:p>
            <a:pPr eaLnBrk="1" hangingPunct="1"/>
            <a:endParaRPr lang="en-GB" sz="2400" dirty="0" smtClean="0"/>
          </a:p>
          <a:p>
            <a:pPr eaLnBrk="1" hangingPunct="1"/>
            <a:r>
              <a:rPr lang="en-GB" sz="2400" dirty="0" smtClean="0"/>
              <a:t>More recently rising proportions of young people remain in education.</a:t>
            </a:r>
          </a:p>
          <a:p>
            <a:pPr eaLnBrk="1" hangingPunct="1"/>
            <a:endParaRPr lang="en-GB" sz="2400" dirty="0" smtClean="0"/>
          </a:p>
          <a:p>
            <a:pPr eaLnBrk="1" hangingPunct="1"/>
            <a:r>
              <a:rPr lang="en-GB" sz="2400" dirty="0" smtClean="0"/>
              <a:t>General agreement amongst sociologists as to the backdrop against which this change took place. </a:t>
            </a:r>
          </a:p>
          <a:p>
            <a:pPr lvl="1" eaLnBrk="1" hangingPunct="1">
              <a:buFontTx/>
              <a:buNone/>
            </a:pPr>
            <a:endParaRPr lang="en-GB"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838599FE-15FC-49C6-A3BE-B863429FEBBF}" type="slidenum">
              <a:rPr lang="en-GB"/>
              <a:pPr/>
              <a:t>9</a:t>
            </a:fld>
            <a:endParaRPr lang="en-GB" dirty="0"/>
          </a:p>
        </p:txBody>
      </p:sp>
      <p:sp>
        <p:nvSpPr>
          <p:cNvPr id="6147" name="Rectangle 3"/>
          <p:cNvSpPr>
            <a:spLocks noGrp="1" noChangeArrowheads="1"/>
          </p:cNvSpPr>
          <p:nvPr>
            <p:ph type="body" idx="1"/>
          </p:nvPr>
        </p:nvSpPr>
        <p:spPr>
          <a:xfrm>
            <a:off x="323850" y="1285859"/>
            <a:ext cx="8569325" cy="4951429"/>
          </a:xfrm>
        </p:spPr>
        <p:txBody>
          <a:bodyPr>
            <a:normAutofit fontScale="85000" lnSpcReduction="10000"/>
          </a:bodyPr>
          <a:lstStyle/>
          <a:p>
            <a:pPr eaLnBrk="1" hangingPunct="1"/>
            <a:r>
              <a:rPr lang="en-GB" sz="2400" dirty="0" smtClean="0"/>
              <a:t>Collapse of the youth labour market</a:t>
            </a:r>
          </a:p>
          <a:p>
            <a:pPr lvl="1" eaLnBrk="1" hangingPunct="1"/>
            <a:r>
              <a:rPr lang="en-GB" sz="2000" dirty="0" smtClean="0"/>
              <a:t>Decline in the number of suitable jobs for school leavers</a:t>
            </a:r>
          </a:p>
          <a:p>
            <a:pPr lvl="2" eaLnBrk="1" hangingPunct="1"/>
            <a:r>
              <a:rPr lang="en-GB" sz="1800" dirty="0" smtClean="0"/>
              <a:t>Especially those leaving school at the minimum age</a:t>
            </a:r>
          </a:p>
          <a:p>
            <a:pPr lvl="2" eaLnBrk="1" hangingPunct="1"/>
            <a:r>
              <a:rPr lang="en-GB" sz="1800" dirty="0" smtClean="0"/>
              <a:t>Especially the poorly qualified</a:t>
            </a:r>
          </a:p>
          <a:p>
            <a:pPr eaLnBrk="1" hangingPunct="1"/>
            <a:endParaRPr lang="en-GB" sz="2400" dirty="0" smtClean="0"/>
          </a:p>
          <a:p>
            <a:pPr eaLnBrk="1" hangingPunct="1"/>
            <a:r>
              <a:rPr lang="en-GB" sz="2400" dirty="0" smtClean="0"/>
              <a:t>Decline in the number of apprenticeships and other training opportunities</a:t>
            </a:r>
          </a:p>
          <a:p>
            <a:pPr lvl="1" eaLnBrk="1" hangingPunct="1"/>
            <a:r>
              <a:rPr lang="en-GB" sz="2000" dirty="0" smtClean="0"/>
              <a:t>Decline in jobs in manufacturing</a:t>
            </a:r>
          </a:p>
          <a:p>
            <a:pPr eaLnBrk="1" hangingPunct="1"/>
            <a:endParaRPr lang="en-GB" sz="2400" dirty="0" smtClean="0"/>
          </a:p>
          <a:p>
            <a:pPr eaLnBrk="1" hangingPunct="1"/>
            <a:r>
              <a:rPr lang="en-GB" sz="2400" dirty="0" smtClean="0"/>
              <a:t>Resulting rise in youth unemployment</a:t>
            </a:r>
          </a:p>
          <a:p>
            <a:pPr eaLnBrk="1" hangingPunct="1">
              <a:buFontTx/>
              <a:buNone/>
            </a:pPr>
            <a:r>
              <a:rPr lang="en-GB" sz="2400" dirty="0" smtClean="0"/>
              <a:t> </a:t>
            </a:r>
          </a:p>
          <a:p>
            <a:pPr eaLnBrk="1" hangingPunct="1"/>
            <a:r>
              <a:rPr lang="en-GB" sz="2400" dirty="0" smtClean="0"/>
              <a:t>Policy</a:t>
            </a:r>
          </a:p>
          <a:p>
            <a:pPr lvl="1" eaLnBrk="1" hangingPunct="1"/>
            <a:r>
              <a:rPr lang="en-GB" sz="2000" dirty="0" smtClean="0"/>
              <a:t>Widespread introduction of youth training programmes</a:t>
            </a:r>
          </a:p>
          <a:p>
            <a:pPr lvl="1" eaLnBrk="1" hangingPunct="1"/>
            <a:r>
              <a:rPr lang="en-GB" sz="2000" dirty="0" smtClean="0"/>
              <a:t>Changes to young people’s entitlement to welfare benefits</a:t>
            </a:r>
          </a:p>
          <a:p>
            <a:pPr lvl="2" eaLnBrk="1" hangingPunct="1"/>
            <a:r>
              <a:rPr lang="en-GB" sz="1800" dirty="0" smtClean="0"/>
              <a:t>e.g. unemployment and housing benefits</a:t>
            </a:r>
          </a:p>
          <a:p>
            <a:pPr eaLnBrk="1" hangingPunct="1"/>
            <a:endParaRPr lang="en-GB" sz="2400" dirty="0" smtClean="0"/>
          </a:p>
          <a:p>
            <a:pPr eaLnBrk="1" hangingPunct="1"/>
            <a:r>
              <a:rPr lang="en-GB" sz="2400" dirty="0" smtClean="0"/>
              <a:t>Expansion in further (and later on) university level education</a:t>
            </a:r>
            <a:endParaRPr lang="en-GB" sz="2800" dirty="0" smtClean="0"/>
          </a:p>
        </p:txBody>
      </p:sp>
      <p:sp>
        <p:nvSpPr>
          <p:cNvPr id="4" name="Rectangle 2"/>
          <p:cNvSpPr>
            <a:spLocks noGrp="1" noChangeArrowheads="1"/>
          </p:cNvSpPr>
          <p:nvPr>
            <p:ph type="title"/>
          </p:nvPr>
        </p:nvSpPr>
        <p:spPr>
          <a:xfrm>
            <a:off x="395288" y="115888"/>
            <a:ext cx="8229600" cy="1143000"/>
          </a:xfrm>
        </p:spPr>
        <p:txBody>
          <a:bodyPr/>
          <a:lstStyle/>
          <a:p>
            <a:pPr eaLnBrk="1" hangingPunct="1"/>
            <a:r>
              <a:rPr lang="en-GB" dirty="0" smtClean="0"/>
              <a:t>Change over 20</a:t>
            </a:r>
            <a:r>
              <a:rPr lang="en-GB" baseline="30000" dirty="0" smtClean="0"/>
              <a:t>th</a:t>
            </a:r>
            <a:r>
              <a:rPr lang="en-GB" dirty="0" smtClean="0"/>
              <a:t> Century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2408</TotalTime>
  <Words>1764</Words>
  <Application>Microsoft Office PowerPoint</Application>
  <PresentationFormat>On-screen Show (4:3)</PresentationFormat>
  <Paragraphs>275</Paragraphs>
  <Slides>36</Slides>
  <Notes>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 Social Stratification: the enduring concept that shapes the lives of Britain’s youth - Empirical analysis using the British Household Panel Survey </vt:lpstr>
      <vt:lpstr>Aim</vt:lpstr>
      <vt:lpstr>Youth is a process which is defined by and rooted in the social structure</vt:lpstr>
      <vt:lpstr>Past Research</vt:lpstr>
      <vt:lpstr>British Household Panel Survey</vt:lpstr>
      <vt:lpstr>British Household Panel Survey</vt:lpstr>
      <vt:lpstr>Macro-Level Change</vt:lpstr>
      <vt:lpstr>Change over 20th Century</vt:lpstr>
      <vt:lpstr>Change over 20th Century</vt:lpstr>
      <vt:lpstr>Macro-Level Change</vt:lpstr>
      <vt:lpstr>Historically women have less qualifications then men.  There fore we have adopted a strategy of analysing the educational outcomes of men and women separately when looking at macro-level change over time.   </vt:lpstr>
      <vt:lpstr>There is increased credentialisation over each decade.</vt:lpstr>
      <vt:lpstr>However this pattern of credentialisation is highly gendered.</vt:lpstr>
      <vt:lpstr>Gendered pattern of credentialisation</vt:lpstr>
      <vt:lpstr>Macro-Level Change</vt:lpstr>
      <vt:lpstr>Macro-Level Change Multinomial Logit Model</vt:lpstr>
      <vt:lpstr>Macro-Level Change Multinomial Logit Model</vt:lpstr>
      <vt:lpstr>Macro-Level Change Multinomial Logit Model</vt:lpstr>
      <vt:lpstr>Macro-Level Change Multinomial Logit Model</vt:lpstr>
      <vt:lpstr>Macro-Level Change Multinomial Logit Model</vt:lpstr>
      <vt:lpstr>Macro-Level Change Multinomial Logit Model</vt:lpstr>
      <vt:lpstr>PowerPoint Presentation</vt:lpstr>
      <vt:lpstr>PowerPoint Presentation</vt:lpstr>
      <vt:lpstr>PowerPoint Presentation</vt:lpstr>
      <vt:lpstr>PowerPoint Presentation</vt:lpstr>
      <vt:lpstr>PowerPoint Presentation</vt:lpstr>
      <vt:lpstr>Summary</vt:lpstr>
      <vt:lpstr>‘Rising 16s’ in the BHPS </vt:lpstr>
      <vt:lpstr>Why Explore the 1990s?</vt:lpstr>
      <vt:lpstr>PowerPoint Presentation</vt:lpstr>
      <vt:lpstr>PowerPoint Presentation</vt:lpstr>
      <vt:lpstr>PowerPoint Presentation</vt:lpstr>
      <vt:lpstr>PowerPoint Presentation</vt:lpstr>
      <vt:lpstr>Conclusion</vt:lpstr>
      <vt:lpstr>PowerPoint Presentation</vt:lpstr>
      <vt:lpstr>Macro-Level Change</vt:lpstr>
    </vt:vector>
  </TitlesOfParts>
  <Company>University of Stirling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Stratification: the enduring concept that shapes the lives of Britain’s youth - Empirical analysis using the British Household Panel Survey</dc:title>
  <dc:creator>rc34</dc:creator>
  <cp:lastModifiedBy>Vernon Gayle</cp:lastModifiedBy>
  <cp:revision>157</cp:revision>
  <dcterms:created xsi:type="dcterms:W3CDTF">2011-10-29T12:29:39Z</dcterms:created>
  <dcterms:modified xsi:type="dcterms:W3CDTF">2011-11-28T10:05:49Z</dcterms:modified>
</cp:coreProperties>
</file>