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91" r:id="rId2"/>
    <p:sldId id="369" r:id="rId3"/>
    <p:sldId id="331" r:id="rId4"/>
    <p:sldId id="332" r:id="rId5"/>
    <p:sldId id="325" r:id="rId6"/>
    <p:sldId id="292" r:id="rId7"/>
    <p:sldId id="294" r:id="rId8"/>
    <p:sldId id="337" r:id="rId9"/>
    <p:sldId id="338" r:id="rId10"/>
    <p:sldId id="295" r:id="rId11"/>
    <p:sldId id="304" r:id="rId12"/>
    <p:sldId id="301" r:id="rId13"/>
    <p:sldId id="339" r:id="rId14"/>
    <p:sldId id="340" r:id="rId15"/>
    <p:sldId id="346" r:id="rId16"/>
    <p:sldId id="342" r:id="rId17"/>
    <p:sldId id="343" r:id="rId18"/>
    <p:sldId id="344" r:id="rId19"/>
    <p:sldId id="345" r:id="rId20"/>
    <p:sldId id="330" r:id="rId21"/>
    <p:sldId id="329" r:id="rId22"/>
    <p:sldId id="348" r:id="rId23"/>
    <p:sldId id="349" r:id="rId24"/>
    <p:sldId id="350" r:id="rId25"/>
    <p:sldId id="351" r:id="rId26"/>
    <p:sldId id="352" r:id="rId27"/>
    <p:sldId id="366" r:id="rId28"/>
    <p:sldId id="365" r:id="rId29"/>
    <p:sldId id="367" r:id="rId30"/>
    <p:sldId id="368" r:id="rId31"/>
    <p:sldId id="364" r:id="rId32"/>
    <p:sldId id="362" r:id="rId33"/>
    <p:sldId id="363" r:id="rId3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9F11CFA-57FC-47C4-9AEE-0F0E16A23493}" type="datetimeFigureOut">
              <a:rPr lang="en-US" smtClean="0"/>
              <a:pPr/>
              <a:t>11/23/2011</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D4F1CDF-3DD3-486E-95ED-1A7BE739E212}" type="slidenum">
              <a:rPr lang="en-GB" smtClean="0"/>
              <a:pPr/>
              <a:t>‹#›</a:t>
            </a:fld>
            <a:endParaRPr lang="en-GB"/>
          </a:p>
        </p:txBody>
      </p:sp>
    </p:spTree>
    <p:extLst>
      <p:ext uri="{BB962C8B-B14F-4D97-AF65-F5344CB8AC3E}">
        <p14:creationId xmlns:p14="http://schemas.microsoft.com/office/powerpoint/2010/main" val="9685341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F9D8F-B025-49F9-ACC9-EEF78F9FF1EC}" type="datetimeFigureOut">
              <a:rPr lang="en-US" smtClean="0"/>
              <a:pPr/>
              <a:t>11/23/2011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70349F-9986-4A80-A15F-95D8DFE18CE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F9D8F-B025-49F9-ACC9-EEF78F9FF1EC}" type="datetimeFigureOut">
              <a:rPr lang="en-US" smtClean="0"/>
              <a:pPr/>
              <a:t>11/23/2011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0349F-9986-4A80-A15F-95D8DFE18CE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dames.org.uk/" TargetMode="External"/><Relationship Id="rId2" Type="http://schemas.openxmlformats.org/officeDocument/2006/relationships/hyperlink" Target="http://www.geode.stir.ac.uk/"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0" y="0"/>
            <a:ext cx="9144000" cy="1196975"/>
          </a:xfrm>
          <a:solidFill>
            <a:srgbClr val="0F3295"/>
          </a:solidFill>
        </p:spPr>
        <p:txBody>
          <a:bodyPr>
            <a:normAutofit fontScale="90000"/>
          </a:bodyPr>
          <a:lstStyle/>
          <a:p>
            <a:r>
              <a:rPr lang="en-GB" dirty="0" smtClean="0">
                <a:solidFill>
                  <a:schemeClr val="bg1"/>
                </a:solidFill>
              </a:rPr>
              <a:t>Modelling Parental Occupations and Filial Educational Attainment</a:t>
            </a:r>
          </a:p>
        </p:txBody>
      </p:sp>
      <p:sp>
        <p:nvSpPr>
          <p:cNvPr id="6147" name="Subtitle 2"/>
          <p:cNvSpPr>
            <a:spLocks noGrp="1"/>
          </p:cNvSpPr>
          <p:nvPr>
            <p:ph type="subTitle" idx="1"/>
          </p:nvPr>
        </p:nvSpPr>
        <p:spPr>
          <a:xfrm>
            <a:off x="0" y="1214422"/>
            <a:ext cx="9144000" cy="5643578"/>
          </a:xfrm>
        </p:spPr>
        <p:txBody>
          <a:bodyPr>
            <a:normAutofit fontScale="92500"/>
          </a:bodyPr>
          <a:lstStyle/>
          <a:p>
            <a:pPr>
              <a:spcBef>
                <a:spcPts val="0"/>
              </a:spcBef>
            </a:pPr>
            <a:endParaRPr lang="en-GB" dirty="0" smtClean="0">
              <a:solidFill>
                <a:schemeClr val="tx1"/>
              </a:solidFill>
            </a:endParaRPr>
          </a:p>
          <a:p>
            <a:pPr>
              <a:spcBef>
                <a:spcPts val="0"/>
              </a:spcBef>
            </a:pPr>
            <a:r>
              <a:rPr lang="en-GB" sz="4300" dirty="0" smtClean="0">
                <a:solidFill>
                  <a:srgbClr val="002060"/>
                </a:solidFill>
              </a:rPr>
              <a:t>Professor </a:t>
            </a:r>
            <a:r>
              <a:rPr lang="en-GB" sz="4300" dirty="0">
                <a:solidFill>
                  <a:srgbClr val="002060"/>
                </a:solidFill>
              </a:rPr>
              <a:t>Vernon </a:t>
            </a:r>
            <a:r>
              <a:rPr lang="en-GB" sz="4300" dirty="0" smtClean="0">
                <a:solidFill>
                  <a:srgbClr val="002060"/>
                </a:solidFill>
              </a:rPr>
              <a:t>Gayle &amp; Dr Paul Lambert</a:t>
            </a:r>
          </a:p>
          <a:p>
            <a:pPr>
              <a:spcBef>
                <a:spcPts val="0"/>
              </a:spcBef>
            </a:pPr>
            <a:endParaRPr lang="en-GB" dirty="0" smtClean="0">
              <a:solidFill>
                <a:srgbClr val="002060"/>
              </a:solidFill>
            </a:endParaRPr>
          </a:p>
          <a:p>
            <a:pPr>
              <a:spcBef>
                <a:spcPts val="0"/>
              </a:spcBef>
            </a:pPr>
            <a:r>
              <a:rPr lang="en-GB" dirty="0">
                <a:solidFill>
                  <a:srgbClr val="002060"/>
                </a:solidFill>
              </a:rPr>
              <a:t>ESRC NCRM Lancaster-Warwick-Stirling </a:t>
            </a:r>
            <a:r>
              <a:rPr lang="en-GB" dirty="0" smtClean="0">
                <a:solidFill>
                  <a:srgbClr val="002060"/>
                </a:solidFill>
              </a:rPr>
              <a:t>Node </a:t>
            </a:r>
            <a:endParaRPr lang="en-GB" dirty="0">
              <a:solidFill>
                <a:srgbClr val="002060"/>
              </a:solidFill>
            </a:endParaRPr>
          </a:p>
          <a:p>
            <a:pPr>
              <a:spcBef>
                <a:spcPts val="0"/>
              </a:spcBef>
            </a:pPr>
            <a:r>
              <a:rPr lang="en-GB" dirty="0" smtClean="0">
                <a:solidFill>
                  <a:srgbClr val="002060"/>
                </a:solidFill>
              </a:rPr>
              <a:t>ESRC </a:t>
            </a:r>
            <a:r>
              <a:rPr lang="en-GB" dirty="0">
                <a:solidFill>
                  <a:srgbClr val="002060"/>
                </a:solidFill>
              </a:rPr>
              <a:t>DSR DAMES Node</a:t>
            </a:r>
          </a:p>
          <a:p>
            <a:pPr>
              <a:spcBef>
                <a:spcPts val="0"/>
              </a:spcBef>
            </a:pPr>
            <a:endParaRPr lang="en-GB" dirty="0" smtClean="0">
              <a:solidFill>
                <a:srgbClr val="002060"/>
              </a:solidFill>
            </a:endParaRPr>
          </a:p>
          <a:p>
            <a:endParaRPr lang="en-GB" dirty="0" smtClean="0">
              <a:solidFill>
                <a:srgbClr val="002060"/>
              </a:solidFill>
            </a:endParaRPr>
          </a:p>
          <a:p>
            <a:r>
              <a:rPr lang="en-GB" sz="2800" b="1" dirty="0">
                <a:solidFill>
                  <a:srgbClr val="002060"/>
                </a:solidFill>
              </a:rPr>
              <a:t>Modelling Key Variables in Social Science Research </a:t>
            </a:r>
            <a:endParaRPr lang="en-GB" sz="2800" dirty="0">
              <a:solidFill>
                <a:srgbClr val="002060"/>
              </a:solidFill>
            </a:endParaRPr>
          </a:p>
          <a:p>
            <a:r>
              <a:rPr lang="en-GB" sz="2800" b="1" dirty="0" smtClean="0">
                <a:solidFill>
                  <a:srgbClr val="002060"/>
                </a:solidFill>
              </a:rPr>
              <a:t>Research </a:t>
            </a:r>
            <a:r>
              <a:rPr lang="en-GB" sz="2800" b="1" dirty="0">
                <a:solidFill>
                  <a:srgbClr val="002060"/>
                </a:solidFill>
              </a:rPr>
              <a:t>Seminar</a:t>
            </a:r>
            <a:endParaRPr lang="en-GB" sz="2800" dirty="0">
              <a:solidFill>
                <a:srgbClr val="002060"/>
              </a:solidFill>
            </a:endParaRPr>
          </a:p>
          <a:p>
            <a:r>
              <a:rPr lang="en-GB" sz="2800" b="1" dirty="0">
                <a:solidFill>
                  <a:srgbClr val="002060"/>
                </a:solidFill>
              </a:rPr>
              <a:t>Royal Statistical Society</a:t>
            </a:r>
            <a:endParaRPr lang="en-GB" sz="2800" dirty="0">
              <a:solidFill>
                <a:srgbClr val="002060"/>
              </a:solidFill>
            </a:endParaRPr>
          </a:p>
          <a:p>
            <a:r>
              <a:rPr lang="en-GB" sz="2600" b="1" dirty="0" smtClean="0">
                <a:solidFill>
                  <a:srgbClr val="002060"/>
                </a:solidFill>
              </a:rPr>
              <a:t>Thursday </a:t>
            </a:r>
            <a:r>
              <a:rPr lang="en-GB" sz="2600" b="1" dirty="0">
                <a:solidFill>
                  <a:srgbClr val="002060"/>
                </a:solidFill>
              </a:rPr>
              <a:t>24</a:t>
            </a:r>
            <a:r>
              <a:rPr lang="en-GB" sz="2600" b="1" baseline="30000" dirty="0">
                <a:solidFill>
                  <a:srgbClr val="002060"/>
                </a:solidFill>
              </a:rPr>
              <a:t>th</a:t>
            </a:r>
            <a:r>
              <a:rPr lang="en-GB" sz="2600" b="1" dirty="0">
                <a:solidFill>
                  <a:srgbClr val="002060"/>
                </a:solidFill>
              </a:rPr>
              <a:t> November (pm) and Friday 25</a:t>
            </a:r>
            <a:r>
              <a:rPr lang="en-GB" sz="2600" b="1" baseline="30000" dirty="0">
                <a:solidFill>
                  <a:srgbClr val="002060"/>
                </a:solidFill>
              </a:rPr>
              <a:t>th</a:t>
            </a:r>
            <a:r>
              <a:rPr lang="en-GB" sz="2600" b="1" dirty="0">
                <a:solidFill>
                  <a:srgbClr val="002060"/>
                </a:solidFill>
              </a:rPr>
              <a:t> November (am) 2011</a:t>
            </a:r>
            <a:endParaRPr lang="en-GB" sz="2600" dirty="0">
              <a:solidFill>
                <a:srgbClr val="002060"/>
              </a:solidFill>
            </a:endParaRPr>
          </a:p>
          <a:p>
            <a:endParaRPr lang="en-GB" sz="2800" dirty="0" smtClean="0">
              <a:solidFill>
                <a:schemeClr val="tx2"/>
              </a:solidFill>
            </a:endParaRPr>
          </a:p>
          <a:p>
            <a:endParaRPr lang="en-GB" sz="2800"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chemeClr val="tx2"/>
              </a:solidFill>
            </a:endParaRPr>
          </a:p>
          <a:p>
            <a:pPr marL="536575" indent="-536575" algn="l" eaLnBrk="1" hangingPunct="1">
              <a:buFont typeface="Arial" charset="0"/>
              <a:buChar char="•"/>
              <a:defRPr/>
            </a:pPr>
            <a:endParaRPr lang="en-GB" dirty="0" smtClean="0">
              <a:solidFill>
                <a:srgbClr val="0F3295"/>
              </a:solidFill>
            </a:endParaRPr>
          </a:p>
        </p:txBody>
      </p:sp>
      <p:sp>
        <p:nvSpPr>
          <p:cNvPr id="5" name="Slide Number Placeholder 4"/>
          <p:cNvSpPr>
            <a:spLocks noGrp="1"/>
          </p:cNvSpPr>
          <p:nvPr>
            <p:ph type="sldNum" sz="quarter" idx="12"/>
          </p:nvPr>
        </p:nvSpPr>
        <p:spPr/>
        <p:txBody>
          <a:bodyPr/>
          <a:lstStyle/>
          <a:p>
            <a:pPr>
              <a:defRPr/>
            </a:pPr>
            <a:fld id="{FB1E107E-7BDC-4B30-B6D1-EA13FC1D9F00}" type="slidenum">
              <a:rPr lang="en-GB"/>
              <a:pPr>
                <a:defRPr/>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normAutofit fontScale="90000"/>
          </a:bodyPr>
          <a:lstStyle/>
          <a:p>
            <a:pPr eaLnBrk="1" hangingPunct="1"/>
            <a:r>
              <a:rPr lang="en-GB" dirty="0" smtClean="0">
                <a:solidFill>
                  <a:schemeClr val="bg1"/>
                </a:solidFill>
              </a:rPr>
              <a:t>Youth Cohort Study of England and Wales</a:t>
            </a:r>
          </a:p>
        </p:txBody>
      </p:sp>
      <p:sp>
        <p:nvSpPr>
          <p:cNvPr id="6147" name="Subtitle 2"/>
          <p:cNvSpPr>
            <a:spLocks noGrp="1"/>
          </p:cNvSpPr>
          <p:nvPr>
            <p:ph type="subTitle" idx="1"/>
          </p:nvPr>
        </p:nvSpPr>
        <p:spPr>
          <a:xfrm>
            <a:off x="0" y="1357298"/>
            <a:ext cx="9144000" cy="5357812"/>
          </a:xfrm>
        </p:spPr>
        <p:txBody>
          <a:bodyPr/>
          <a:lstStyle/>
          <a:p>
            <a:pPr marL="361950" indent="-361950" algn="l">
              <a:lnSpc>
                <a:spcPct val="80000"/>
              </a:lnSpc>
              <a:buFont typeface="Arial" pitchFamily="34" charset="0"/>
              <a:buChar char="•"/>
            </a:pPr>
            <a:r>
              <a:rPr lang="en-GB" sz="1800" dirty="0" smtClean="0">
                <a:solidFill>
                  <a:schemeClr val="tx2"/>
                </a:solidFill>
              </a:rPr>
              <a:t>Major Longitudinal Study began Mid-1980s</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Designed to monitor behaviour of young people as they reach the minimum school leaving age and either stay on in education of enter the labour market</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Experiences of Education (qualifications); Employment; Training; Aspirations; Family; Personal characteristic &amp; circumstances</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Nationally representative; Large sample size; Panel data (albeit short); Possible to compare cohorts (trends over time)</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Study contacts a sample from an academic year group (cohort) in the spring following completion of compulsory education</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The sample is designed to be representative of all Year 11 pupils in England &amp; Wales</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Sample are tracked for 3 (sometimes 4) waves (called Sweeps) of data collection</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r>
              <a:rPr lang="en-GB" sz="1800" dirty="0" smtClean="0">
                <a:solidFill>
                  <a:schemeClr val="tx2"/>
                </a:solidFill>
              </a:rPr>
              <a:t>We concentrate on the cohorts attaining GCSEs (1990 - 1999)</a:t>
            </a:r>
          </a:p>
          <a:p>
            <a:pPr marL="361950" indent="-361950" algn="l">
              <a:lnSpc>
                <a:spcPct val="80000"/>
              </a:lnSpc>
              <a:buFont typeface="Arial" pitchFamily="34" charset="0"/>
              <a:buChar char="•"/>
            </a:pPr>
            <a:endParaRPr lang="en-GB" sz="1800" dirty="0" smtClean="0">
              <a:solidFill>
                <a:schemeClr val="tx2"/>
              </a:solidFill>
            </a:endParaRPr>
          </a:p>
          <a:p>
            <a:pPr marL="361950" indent="-361950" algn="l">
              <a:lnSpc>
                <a:spcPct val="80000"/>
              </a:lnSpc>
              <a:buFont typeface="Arial" pitchFamily="34" charset="0"/>
              <a:buChar char="•"/>
            </a:pPr>
            <a:endParaRPr lang="en-GB" sz="1800" dirty="0" smtClean="0">
              <a:solidFill>
                <a:schemeClr val="tx2"/>
              </a:solidFill>
            </a:endParaRPr>
          </a:p>
          <a:p>
            <a:pPr marL="361950" indent="-361950" algn="l" eaLnBrk="1" fontAlgn="auto" hangingPunct="1">
              <a:spcAft>
                <a:spcPts val="0"/>
              </a:spcAft>
              <a:buFont typeface="Arial" pitchFamily="34" charset="0"/>
              <a:buChar char="•"/>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Working with the YCS</a:t>
            </a:r>
          </a:p>
        </p:txBody>
      </p:sp>
      <p:sp>
        <p:nvSpPr>
          <p:cNvPr id="21507" name="Subtitle 2"/>
          <p:cNvSpPr>
            <a:spLocks noGrp="1"/>
          </p:cNvSpPr>
          <p:nvPr>
            <p:ph type="subTitle" idx="1"/>
          </p:nvPr>
        </p:nvSpPr>
        <p:spPr>
          <a:xfrm>
            <a:off x="0" y="1214438"/>
            <a:ext cx="9144000" cy="5357812"/>
          </a:xfrm>
        </p:spPr>
        <p:txBody>
          <a:bodyPr>
            <a:normAutofit/>
          </a:bodyPr>
          <a:lstStyle/>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r>
              <a:rPr lang="en-GB" sz="2400" dirty="0" smtClean="0">
                <a:solidFill>
                  <a:schemeClr val="tx2"/>
                </a:solidFill>
              </a:rPr>
              <a:t>Documentation is very poor especially in the older cohorts – usually handwritten annotation on questionnaires (</a:t>
            </a:r>
            <a:r>
              <a:rPr lang="en-GB" sz="2400" dirty="0" err="1" smtClean="0">
                <a:solidFill>
                  <a:schemeClr val="tx2"/>
                </a:solidFill>
              </a:rPr>
              <a:t>pdf</a:t>
            </a:r>
            <a:r>
              <a:rPr lang="en-GB" sz="2400" dirty="0" smtClean="0">
                <a:solidFill>
                  <a:schemeClr val="tx2"/>
                </a:solidFill>
              </a:rPr>
              <a:t>) (compare this with the BHPS for example)</a:t>
            </a:r>
          </a:p>
          <a:p>
            <a:pPr marL="180975" indent="-180975" algn="l" eaLnBrk="1" hangingPunct="1">
              <a:buFont typeface="Arial" pitchFamily="34" charset="0"/>
              <a:buChar char="•"/>
            </a:pPr>
            <a:endParaRPr lang="en-GB" sz="2400" dirty="0">
              <a:solidFill>
                <a:schemeClr val="tx2"/>
              </a:solidFill>
            </a:endParaRPr>
          </a:p>
          <a:p>
            <a:pPr marL="180975" indent="-180975" algn="l" eaLnBrk="1" hangingPunct="1">
              <a:buFont typeface="Arial" pitchFamily="34" charset="0"/>
              <a:buChar char="•"/>
            </a:pPr>
            <a:r>
              <a:rPr lang="en-GB" sz="2400" dirty="0" smtClean="0">
                <a:solidFill>
                  <a:schemeClr val="tx2"/>
                </a:solidFill>
              </a:rPr>
              <a:t>Changes in qualifications, educational policy etc. adds complications</a:t>
            </a:r>
          </a:p>
          <a:p>
            <a:pPr marL="180975" indent="-180975" algn="l" eaLnBrk="1" hangingPunct="1">
              <a:buFont typeface="Arial" pitchFamily="34" charset="0"/>
              <a:buChar char="•"/>
            </a:pPr>
            <a:endParaRPr lang="en-GB" sz="2400" dirty="0">
              <a:solidFill>
                <a:schemeClr val="tx2"/>
              </a:solidFill>
            </a:endParaRPr>
          </a:p>
          <a:p>
            <a:pPr marL="180975" indent="-180975" algn="l" eaLnBrk="1" hangingPunct="1">
              <a:buFont typeface="Arial" pitchFamily="34" charset="0"/>
              <a:buChar char="•"/>
            </a:pPr>
            <a:r>
              <a:rPr lang="en-GB" sz="2400" dirty="0" smtClean="0">
                <a:solidFill>
                  <a:schemeClr val="tx2"/>
                </a:solidFill>
              </a:rPr>
              <a:t>Changes in questions, measures, coding</a:t>
            </a:r>
            <a:r>
              <a:rPr lang="en-GB" sz="2400" dirty="0">
                <a:solidFill>
                  <a:schemeClr val="tx2"/>
                </a:solidFill>
              </a:rPr>
              <a:t> </a:t>
            </a:r>
            <a:r>
              <a:rPr lang="en-GB" sz="2400" dirty="0" smtClean="0">
                <a:solidFill>
                  <a:schemeClr val="tx2"/>
                </a:solidFill>
              </a:rPr>
              <a:t>and timing all add to the general confusion</a:t>
            </a:r>
          </a:p>
          <a:p>
            <a:pPr marL="180975" indent="-180975" algn="l" eaLnBrk="1" hangingPunct="1">
              <a:buFont typeface="Arial" pitchFamily="34" charset="0"/>
              <a:buChar char="•"/>
            </a:pPr>
            <a:endParaRPr lang="en-GB" sz="2400" dirty="0">
              <a:solidFill>
                <a:schemeClr val="tx2"/>
              </a:solidFill>
            </a:endParaRPr>
          </a:p>
          <a:p>
            <a:pPr marL="180975" indent="-180975" algn="l" eaLnBrk="1" hangingPunct="1">
              <a:buFont typeface="Arial" pitchFamily="34" charset="0"/>
              <a:buChar char="•"/>
            </a:pPr>
            <a:r>
              <a:rPr lang="en-GB" sz="2400" dirty="0" smtClean="0">
                <a:solidFill>
                  <a:schemeClr val="tx2"/>
                </a:solidFill>
              </a:rPr>
              <a:t>Recently harmonized dataset </a:t>
            </a:r>
            <a:r>
              <a:rPr lang="en-GB" sz="2400" dirty="0" err="1" smtClean="0">
                <a:solidFill>
                  <a:schemeClr val="tx2"/>
                </a:solidFill>
              </a:rPr>
              <a:t>Croxford</a:t>
            </a:r>
            <a:r>
              <a:rPr lang="en-GB" sz="2400" dirty="0" smtClean="0">
                <a:solidFill>
                  <a:schemeClr val="tx2"/>
                </a:solidFill>
              </a:rPr>
              <a:t> </a:t>
            </a:r>
            <a:r>
              <a:rPr lang="en-GB" sz="2400" i="1" dirty="0" smtClean="0">
                <a:solidFill>
                  <a:schemeClr val="tx2"/>
                </a:solidFill>
              </a:rPr>
              <a:t>et al. </a:t>
            </a:r>
            <a:r>
              <a:rPr lang="en-GB" sz="2400" dirty="0" smtClean="0">
                <a:solidFill>
                  <a:schemeClr val="tx2"/>
                </a:solidFill>
              </a:rPr>
              <a:t>(2007) </a:t>
            </a:r>
            <a:r>
              <a:rPr lang="en-GB" sz="2400" b="1" dirty="0" smtClean="0">
                <a:solidFill>
                  <a:schemeClr val="tx2"/>
                </a:solidFill>
              </a:rPr>
              <a:t>SN 5765</a:t>
            </a: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11</a:t>
            </a:fld>
            <a:endParaRPr lang="en-GB" dirty="0"/>
          </a:p>
        </p:txBody>
      </p:sp>
    </p:spTree>
    <p:extLst>
      <p:ext uri="{BB962C8B-B14F-4D97-AF65-F5344CB8AC3E}">
        <p14:creationId xmlns:p14="http://schemas.microsoft.com/office/powerpoint/2010/main" val="3778848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YCS GCSE Variables</a:t>
            </a:r>
          </a:p>
        </p:txBody>
      </p:sp>
      <p:sp>
        <p:nvSpPr>
          <p:cNvPr id="21507" name="Subtitle 2"/>
          <p:cNvSpPr>
            <a:spLocks noGrp="1"/>
          </p:cNvSpPr>
          <p:nvPr>
            <p:ph type="subTitle" idx="1"/>
          </p:nvPr>
        </p:nvSpPr>
        <p:spPr>
          <a:xfrm>
            <a:off x="0" y="1214438"/>
            <a:ext cx="9144000" cy="5357812"/>
          </a:xfrm>
        </p:spPr>
        <p:txBody>
          <a:bodyPr>
            <a:normAutofit/>
          </a:bodyPr>
          <a:lstStyle/>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r>
              <a:rPr lang="en-GB" sz="2400" dirty="0" smtClean="0">
                <a:solidFill>
                  <a:schemeClr val="tx2"/>
                </a:solidFill>
              </a:rPr>
              <a:t>No obvious single overall measure of GCSE attainment</a:t>
            </a:r>
          </a:p>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r>
              <a:rPr lang="en-GB" sz="2400" dirty="0" smtClean="0">
                <a:solidFill>
                  <a:srgbClr val="002060"/>
                </a:solidFill>
              </a:rPr>
              <a:t>There </a:t>
            </a:r>
            <a:r>
              <a:rPr lang="en-GB" sz="2400" dirty="0">
                <a:solidFill>
                  <a:srgbClr val="002060"/>
                </a:solidFill>
              </a:rPr>
              <a:t>are four harmonised </a:t>
            </a:r>
            <a:r>
              <a:rPr lang="en-GB" sz="2400" dirty="0" smtClean="0">
                <a:solidFill>
                  <a:srgbClr val="002060"/>
                </a:solidFill>
              </a:rPr>
              <a:t>measures </a:t>
            </a:r>
            <a:r>
              <a:rPr lang="en-GB" sz="2400" dirty="0">
                <a:solidFill>
                  <a:srgbClr val="002060"/>
                </a:solidFill>
              </a:rPr>
              <a:t>of Year 11 GCSE attainment deposited with the SN5765 </a:t>
            </a:r>
            <a:r>
              <a:rPr lang="en-GB" sz="2400" dirty="0" smtClean="0">
                <a:solidFill>
                  <a:srgbClr val="002060"/>
                </a:solidFill>
              </a:rPr>
              <a:t>dataset</a:t>
            </a:r>
          </a:p>
          <a:p>
            <a:pPr marL="180975" indent="-180975" algn="l" eaLnBrk="1" hangingPunct="1">
              <a:buFont typeface="Arial" pitchFamily="34" charset="0"/>
              <a:buChar char="•"/>
            </a:pPr>
            <a:endParaRPr lang="en-GB" sz="2400" dirty="0" smtClean="0">
              <a:solidFill>
                <a:srgbClr val="002060"/>
              </a:solidFill>
            </a:endParaRPr>
          </a:p>
          <a:p>
            <a:pPr marL="457200" indent="-457200" algn="l" eaLnBrk="1" hangingPunct="1">
              <a:buFont typeface="+mj-lt"/>
              <a:buAutoNum type="arabicPeriod"/>
            </a:pPr>
            <a:r>
              <a:rPr lang="en-GB" sz="2400" dirty="0" smtClean="0">
                <a:solidFill>
                  <a:srgbClr val="002060"/>
                </a:solidFill>
              </a:rPr>
              <a:t>The </a:t>
            </a:r>
            <a:r>
              <a:rPr lang="en-GB" sz="2400" dirty="0">
                <a:solidFill>
                  <a:srgbClr val="002060"/>
                </a:solidFill>
              </a:rPr>
              <a:t>number of academic courses studies in year 11 (</a:t>
            </a:r>
            <a:r>
              <a:rPr lang="en-GB" sz="2400" dirty="0" smtClean="0">
                <a:solidFill>
                  <a:srgbClr val="002060"/>
                </a:solidFill>
              </a:rPr>
              <a:t>t0examst)</a:t>
            </a:r>
            <a:endParaRPr lang="en-GB" sz="2400" dirty="0">
              <a:solidFill>
                <a:srgbClr val="002060"/>
              </a:solidFill>
            </a:endParaRPr>
          </a:p>
          <a:p>
            <a:pPr marL="457200" indent="-457200" algn="l" eaLnBrk="1" hangingPunct="1">
              <a:buFont typeface="+mj-lt"/>
              <a:buAutoNum type="arabicPeriod"/>
            </a:pPr>
            <a:r>
              <a:rPr lang="en-GB" sz="2400" dirty="0" smtClean="0">
                <a:solidFill>
                  <a:srgbClr val="002060"/>
                </a:solidFill>
              </a:rPr>
              <a:t>The </a:t>
            </a:r>
            <a:r>
              <a:rPr lang="en-GB" sz="2400" dirty="0">
                <a:solidFill>
                  <a:srgbClr val="002060"/>
                </a:solidFill>
              </a:rPr>
              <a:t>number of A*- C awards in year 11 exams (</a:t>
            </a:r>
            <a:r>
              <a:rPr lang="en-GB" sz="2400" dirty="0" smtClean="0">
                <a:solidFill>
                  <a:srgbClr val="002060"/>
                </a:solidFill>
              </a:rPr>
              <a:t>t0examac)</a:t>
            </a:r>
          </a:p>
          <a:p>
            <a:pPr marL="457200" indent="-457200" algn="l" eaLnBrk="1" hangingPunct="1">
              <a:buFont typeface="+mj-lt"/>
              <a:buAutoNum type="arabicPeriod"/>
            </a:pPr>
            <a:r>
              <a:rPr lang="en-GB" sz="2400" dirty="0" smtClean="0">
                <a:solidFill>
                  <a:srgbClr val="002060"/>
                </a:solidFill>
              </a:rPr>
              <a:t>The </a:t>
            </a:r>
            <a:r>
              <a:rPr lang="en-GB" sz="2400" dirty="0">
                <a:solidFill>
                  <a:srgbClr val="002060"/>
                </a:solidFill>
              </a:rPr>
              <a:t>number of A* - F awards in year 11 exams (</a:t>
            </a:r>
            <a:r>
              <a:rPr lang="en-GB" sz="2400" dirty="0" smtClean="0">
                <a:solidFill>
                  <a:srgbClr val="002060"/>
                </a:solidFill>
              </a:rPr>
              <a:t>t0examaf)</a:t>
            </a:r>
          </a:p>
          <a:p>
            <a:pPr marL="457200" indent="-457200" algn="l" eaLnBrk="1" hangingPunct="1">
              <a:buFont typeface="+mj-lt"/>
              <a:buAutoNum type="arabicPeriod"/>
            </a:pPr>
            <a:r>
              <a:rPr lang="en-GB" sz="2400" dirty="0" smtClean="0">
                <a:solidFill>
                  <a:srgbClr val="002060"/>
                </a:solidFill>
              </a:rPr>
              <a:t>A </a:t>
            </a:r>
            <a:r>
              <a:rPr lang="en-GB" sz="2400" dirty="0">
                <a:solidFill>
                  <a:srgbClr val="002060"/>
                </a:solidFill>
              </a:rPr>
              <a:t>p</a:t>
            </a:r>
            <a:r>
              <a:rPr lang="en-GB" sz="2400" dirty="0" smtClean="0">
                <a:solidFill>
                  <a:srgbClr val="002060"/>
                </a:solidFill>
              </a:rPr>
              <a:t>oint </a:t>
            </a:r>
            <a:r>
              <a:rPr lang="en-GB" sz="2400" dirty="0">
                <a:solidFill>
                  <a:srgbClr val="002060"/>
                </a:solidFill>
              </a:rPr>
              <a:t>score based on the number and grade of GCSE awards (t0score</a:t>
            </a:r>
            <a:r>
              <a:rPr lang="en-GB" sz="2400" dirty="0" smtClean="0">
                <a:solidFill>
                  <a:srgbClr val="002060"/>
                </a:solidFill>
              </a:rPr>
              <a:t>)</a:t>
            </a: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12</a:t>
            </a:fld>
            <a:endParaRPr lang="en-GB" dirty="0"/>
          </a:p>
        </p:txBody>
      </p:sp>
    </p:spTree>
    <p:extLst>
      <p:ext uri="{BB962C8B-B14F-4D97-AF65-F5344CB8AC3E}">
        <p14:creationId xmlns:p14="http://schemas.microsoft.com/office/powerpoint/2010/main" val="3150485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YCS GCSE Variables</a:t>
            </a:r>
          </a:p>
        </p:txBody>
      </p:sp>
      <p:sp>
        <p:nvSpPr>
          <p:cNvPr id="21507" name="Subtitle 2"/>
          <p:cNvSpPr>
            <a:spLocks noGrp="1"/>
          </p:cNvSpPr>
          <p:nvPr>
            <p:ph type="subTitle" idx="1"/>
          </p:nvPr>
        </p:nvSpPr>
        <p:spPr>
          <a:xfrm>
            <a:off x="0" y="1214438"/>
            <a:ext cx="9144000" cy="5643562"/>
          </a:xfrm>
        </p:spPr>
        <p:txBody>
          <a:bodyPr>
            <a:normAutofit fontScale="92500" lnSpcReduction="10000"/>
          </a:bodyPr>
          <a:lstStyle/>
          <a:p>
            <a:pPr marL="180975" indent="-180975" algn="l" eaLnBrk="1" hangingPunct="1">
              <a:buFont typeface="Arial" pitchFamily="34" charset="0"/>
              <a:buChar char="•"/>
            </a:pPr>
            <a:r>
              <a:rPr lang="en-GB" sz="2600" dirty="0" smtClean="0">
                <a:solidFill>
                  <a:schemeClr val="tx2"/>
                </a:solidFill>
              </a:rPr>
              <a:t>We operationalize four measures</a:t>
            </a:r>
          </a:p>
          <a:p>
            <a:pPr marL="180975" indent="-180975" algn="l" eaLnBrk="1" hangingPunct="1">
              <a:buFont typeface="Arial" pitchFamily="34" charset="0"/>
              <a:buChar char="•"/>
            </a:pPr>
            <a:endParaRPr lang="en-GB" sz="2600" dirty="0" smtClean="0">
              <a:solidFill>
                <a:schemeClr val="tx2"/>
              </a:solidFill>
            </a:endParaRPr>
          </a:p>
          <a:p>
            <a:pPr marL="1082675" lvl="0" indent="-457200" algn="l">
              <a:buFont typeface="+mj-lt"/>
              <a:buAutoNum type="arabicPeriod"/>
            </a:pPr>
            <a:r>
              <a:rPr lang="en-GB" sz="2600" i="1" dirty="0">
                <a:solidFill>
                  <a:srgbClr val="002060"/>
                </a:solidFill>
              </a:rPr>
              <a:t>5+ GCSEs at Grade A* - </a:t>
            </a:r>
            <a:r>
              <a:rPr lang="en-GB" sz="2600" i="1" dirty="0" smtClean="0">
                <a:solidFill>
                  <a:srgbClr val="002060"/>
                </a:solidFill>
              </a:rPr>
              <a:t>C</a:t>
            </a:r>
          </a:p>
          <a:p>
            <a:pPr marL="1082675" indent="-457200" algn="l">
              <a:buFont typeface="+mj-lt"/>
              <a:buAutoNum type="arabicPeriod"/>
            </a:pPr>
            <a:r>
              <a:rPr lang="en-GB" sz="2600" dirty="0">
                <a:solidFill>
                  <a:srgbClr val="002060"/>
                </a:solidFill>
              </a:rPr>
              <a:t>The number of GCSEs at Grade A*- C</a:t>
            </a:r>
          </a:p>
          <a:p>
            <a:pPr marL="1082675" indent="-457200" algn="l">
              <a:buFont typeface="+mj-lt"/>
              <a:buAutoNum type="arabicPeriod"/>
            </a:pPr>
            <a:r>
              <a:rPr lang="en-GB" sz="2600" dirty="0">
                <a:solidFill>
                  <a:srgbClr val="002060"/>
                </a:solidFill>
              </a:rPr>
              <a:t>GCSE Points </a:t>
            </a:r>
            <a:r>
              <a:rPr lang="en-GB" sz="2600" dirty="0" smtClean="0">
                <a:solidFill>
                  <a:srgbClr val="002060"/>
                </a:solidFill>
              </a:rPr>
              <a:t>Score</a:t>
            </a:r>
          </a:p>
          <a:p>
            <a:pPr marL="1082675" lvl="0" indent="-457200" algn="l">
              <a:buFont typeface="+mj-lt"/>
              <a:buAutoNum type="arabicPeriod"/>
            </a:pPr>
            <a:r>
              <a:rPr lang="en-GB" sz="2600" dirty="0">
                <a:solidFill>
                  <a:srgbClr val="002060"/>
                </a:solidFill>
              </a:rPr>
              <a:t>GCSE Points </a:t>
            </a:r>
            <a:r>
              <a:rPr lang="en-GB" sz="2600" dirty="0" smtClean="0">
                <a:solidFill>
                  <a:srgbClr val="002060"/>
                </a:solidFill>
              </a:rPr>
              <a:t>Score (cohort standardized)</a:t>
            </a:r>
            <a:endParaRPr lang="en-GB" sz="2600" dirty="0">
              <a:solidFill>
                <a:srgbClr val="002060"/>
              </a:solidFill>
            </a:endParaRPr>
          </a:p>
          <a:p>
            <a:pPr marL="180975" lvl="0" indent="-180975" algn="l">
              <a:buFont typeface="Arial" pitchFamily="34" charset="0"/>
              <a:buChar char="•"/>
            </a:pPr>
            <a:endParaRPr lang="en-GB" sz="2600" dirty="0"/>
          </a:p>
          <a:p>
            <a:pPr marL="180975" indent="-180975" algn="l" eaLnBrk="1" hangingPunct="1">
              <a:buFont typeface="Arial" pitchFamily="34" charset="0"/>
              <a:buChar char="•"/>
            </a:pPr>
            <a:r>
              <a:rPr lang="en-GB" sz="2600" dirty="0" smtClean="0">
                <a:solidFill>
                  <a:srgbClr val="002060"/>
                </a:solidFill>
              </a:rPr>
              <a:t>Today we concentrate on GCSE Point Score (capped at 84 points)</a:t>
            </a:r>
          </a:p>
          <a:p>
            <a:pPr algn="l" eaLnBrk="1" hangingPunct="1"/>
            <a:r>
              <a:rPr lang="en-GB" sz="2600" dirty="0" smtClean="0">
                <a:solidFill>
                  <a:srgbClr val="002060"/>
                </a:solidFill>
              </a:rPr>
              <a:t>A*/A=7; B=6; C=5; D=4; E=3; F=2; G=1</a:t>
            </a:r>
          </a:p>
          <a:p>
            <a:pPr algn="l"/>
            <a:endParaRPr lang="en-GB" sz="2600" dirty="0" smtClean="0"/>
          </a:p>
          <a:p>
            <a:pPr algn="l"/>
            <a:r>
              <a:rPr lang="en-GB" sz="2600" dirty="0" smtClean="0">
                <a:solidFill>
                  <a:srgbClr val="002060"/>
                </a:solidFill>
              </a:rPr>
              <a:t>There </a:t>
            </a:r>
            <a:r>
              <a:rPr lang="en-GB" sz="2600" dirty="0">
                <a:solidFill>
                  <a:srgbClr val="002060"/>
                </a:solidFill>
              </a:rPr>
              <a:t>are an infinite number of possible scores that could be assigned to the alphabetical grades ascribed to the levels of GCSE attainment</a:t>
            </a:r>
            <a:endParaRPr lang="en-GB" sz="2600" dirty="0" smtClean="0">
              <a:solidFill>
                <a:srgbClr val="002060"/>
              </a:solidFill>
            </a:endParaRPr>
          </a:p>
          <a:p>
            <a:pPr algn="l"/>
            <a:endParaRPr lang="en-GB" sz="2600" dirty="0" smtClean="0">
              <a:solidFill>
                <a:srgbClr val="002060"/>
              </a:solidFill>
            </a:endParaRPr>
          </a:p>
          <a:p>
            <a:pPr algn="l"/>
            <a:r>
              <a:rPr lang="en-GB" sz="2200" dirty="0" smtClean="0">
                <a:solidFill>
                  <a:srgbClr val="002060"/>
                </a:solidFill>
              </a:rPr>
              <a:t>New QCA Scores A*=58; A=52; B=46; C=40; D=34; E=28; F=22; G=16</a:t>
            </a:r>
            <a:endParaRPr lang="en-GB" sz="2200" dirty="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13</a:t>
            </a:fld>
            <a:endParaRPr lang="en-GB" dirty="0"/>
          </a:p>
        </p:txBody>
      </p:sp>
    </p:spTree>
    <p:extLst>
      <p:ext uri="{BB962C8B-B14F-4D97-AF65-F5344CB8AC3E}">
        <p14:creationId xmlns:p14="http://schemas.microsoft.com/office/powerpoint/2010/main" val="252536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YCS Parental Occupation Measures</a:t>
            </a:r>
          </a:p>
        </p:txBody>
      </p:sp>
      <p:sp>
        <p:nvSpPr>
          <p:cNvPr id="21507" name="Subtitle 2"/>
          <p:cNvSpPr>
            <a:spLocks noGrp="1"/>
          </p:cNvSpPr>
          <p:nvPr>
            <p:ph type="subTitle" idx="1"/>
          </p:nvPr>
        </p:nvSpPr>
        <p:spPr>
          <a:xfrm>
            <a:off x="0" y="1214438"/>
            <a:ext cx="9144000" cy="5643562"/>
          </a:xfrm>
        </p:spPr>
        <p:txBody>
          <a:bodyPr>
            <a:normAutofit/>
          </a:bodyPr>
          <a:lstStyle/>
          <a:p>
            <a:pPr marL="457200" indent="-457200" algn="l">
              <a:lnSpc>
                <a:spcPct val="80000"/>
              </a:lnSpc>
              <a:buFont typeface="Arial" pitchFamily="34" charset="0"/>
              <a:buChar char="•"/>
            </a:pPr>
            <a:r>
              <a:rPr lang="en-GB" sz="2800" dirty="0">
                <a:solidFill>
                  <a:srgbClr val="002060"/>
                </a:solidFill>
              </a:rPr>
              <a:t>Various (unsystematic) parental occupation measures deposited with individual YCS cohorts</a:t>
            </a:r>
          </a:p>
          <a:p>
            <a:pPr marL="457200" indent="-457200" algn="l">
              <a:lnSpc>
                <a:spcPct val="80000"/>
              </a:lnSpc>
              <a:buFont typeface="Arial" pitchFamily="34" charset="0"/>
              <a:buChar char="•"/>
            </a:pPr>
            <a:endParaRPr lang="en-GB" sz="2800" dirty="0">
              <a:solidFill>
                <a:srgbClr val="002060"/>
              </a:solidFill>
            </a:endParaRPr>
          </a:p>
          <a:p>
            <a:pPr marL="457200" indent="-457200" algn="l">
              <a:lnSpc>
                <a:spcPct val="80000"/>
              </a:lnSpc>
              <a:buFont typeface="Arial" pitchFamily="34" charset="0"/>
              <a:buChar char="•"/>
            </a:pPr>
            <a:r>
              <a:rPr lang="en-GB" sz="2800" dirty="0">
                <a:solidFill>
                  <a:srgbClr val="002060"/>
                </a:solidFill>
              </a:rPr>
              <a:t>NS-SEC </a:t>
            </a:r>
            <a:r>
              <a:rPr lang="en-GB" sz="2800" dirty="0" smtClean="0">
                <a:solidFill>
                  <a:srgbClr val="002060"/>
                </a:solidFill>
              </a:rPr>
              <a:t>(8 </a:t>
            </a:r>
            <a:r>
              <a:rPr lang="en-GB" sz="2800" dirty="0">
                <a:solidFill>
                  <a:srgbClr val="002060"/>
                </a:solidFill>
              </a:rPr>
              <a:t>and 3 category) deposited with </a:t>
            </a:r>
            <a:r>
              <a:rPr lang="en-GB" sz="2800" b="1" dirty="0">
                <a:solidFill>
                  <a:srgbClr val="002060"/>
                </a:solidFill>
              </a:rPr>
              <a:t>SN 5765</a:t>
            </a:r>
          </a:p>
          <a:p>
            <a:pPr marL="457200" indent="-457200" algn="l">
              <a:lnSpc>
                <a:spcPct val="80000"/>
              </a:lnSpc>
              <a:buFont typeface="Arial" pitchFamily="34" charset="0"/>
              <a:buChar char="•"/>
            </a:pPr>
            <a:endParaRPr lang="en-GB" sz="2800" dirty="0">
              <a:solidFill>
                <a:srgbClr val="002060"/>
              </a:solidFill>
            </a:endParaRPr>
          </a:p>
          <a:p>
            <a:pPr marL="457200" indent="-457200" algn="l">
              <a:lnSpc>
                <a:spcPct val="80000"/>
              </a:lnSpc>
              <a:buFont typeface="Arial" pitchFamily="34" charset="0"/>
              <a:buChar char="•"/>
            </a:pPr>
            <a:r>
              <a:rPr lang="en-GB" sz="2800" dirty="0">
                <a:solidFill>
                  <a:srgbClr val="002060"/>
                </a:solidFill>
              </a:rPr>
              <a:t>We have added </a:t>
            </a:r>
            <a:r>
              <a:rPr lang="en-GB" sz="2800" dirty="0" smtClean="0">
                <a:solidFill>
                  <a:srgbClr val="002060"/>
                </a:solidFill>
              </a:rPr>
              <a:t>additional </a:t>
            </a:r>
            <a:r>
              <a:rPr lang="en-GB" sz="2800" dirty="0">
                <a:solidFill>
                  <a:srgbClr val="002060"/>
                </a:solidFill>
              </a:rPr>
              <a:t>measures not in </a:t>
            </a:r>
            <a:r>
              <a:rPr lang="en-GB" sz="2800" b="1" dirty="0">
                <a:solidFill>
                  <a:srgbClr val="002060"/>
                </a:solidFill>
              </a:rPr>
              <a:t>SN 5765</a:t>
            </a:r>
          </a:p>
          <a:p>
            <a:pPr marL="800100" lvl="1" indent="-342900" algn="l">
              <a:lnSpc>
                <a:spcPct val="80000"/>
              </a:lnSpc>
              <a:buFont typeface="Arial" pitchFamily="34" charset="0"/>
              <a:buChar char="•"/>
            </a:pPr>
            <a:endParaRPr lang="en-GB" sz="2400" dirty="0" smtClean="0">
              <a:solidFill>
                <a:srgbClr val="002060"/>
              </a:solidFill>
            </a:endParaRPr>
          </a:p>
          <a:p>
            <a:pPr marL="800100" lvl="1" indent="-342900" algn="l">
              <a:lnSpc>
                <a:spcPct val="80000"/>
              </a:lnSpc>
              <a:buFont typeface="Arial" pitchFamily="34" charset="0"/>
              <a:buChar char="•"/>
            </a:pPr>
            <a:r>
              <a:rPr lang="en-GB" sz="2400" dirty="0" smtClean="0">
                <a:solidFill>
                  <a:srgbClr val="002060"/>
                </a:solidFill>
              </a:rPr>
              <a:t>Derived </a:t>
            </a:r>
            <a:r>
              <a:rPr lang="en-GB" sz="2400" dirty="0">
                <a:solidFill>
                  <a:srgbClr val="002060"/>
                </a:solidFill>
              </a:rPr>
              <a:t>from data using GEODE Resources</a:t>
            </a:r>
          </a:p>
          <a:p>
            <a:pPr marL="800100" lvl="1" indent="-342900" algn="l">
              <a:lnSpc>
                <a:spcPct val="80000"/>
              </a:lnSpc>
              <a:buFont typeface="Arial" pitchFamily="34" charset="0"/>
              <a:buChar char="•"/>
            </a:pPr>
            <a:r>
              <a:rPr lang="en-GB" sz="2400" dirty="0">
                <a:solidFill>
                  <a:srgbClr val="002060"/>
                </a:solidFill>
                <a:hlinkClick r:id="rId2"/>
              </a:rPr>
              <a:t>www.geode.stir.ac.uk</a:t>
            </a:r>
            <a:r>
              <a:rPr lang="en-GB" sz="2400" dirty="0">
                <a:solidFill>
                  <a:srgbClr val="002060"/>
                </a:solidFill>
              </a:rPr>
              <a:t> </a:t>
            </a:r>
          </a:p>
          <a:p>
            <a:pPr marL="800100" lvl="1" indent="-342900" algn="l">
              <a:lnSpc>
                <a:spcPct val="80000"/>
              </a:lnSpc>
              <a:buFont typeface="Arial" pitchFamily="34" charset="0"/>
              <a:buChar char="•"/>
            </a:pPr>
            <a:r>
              <a:rPr lang="en-GB" sz="2400" dirty="0">
                <a:solidFill>
                  <a:srgbClr val="002060"/>
                </a:solidFill>
                <a:hlinkClick r:id="rId3"/>
              </a:rPr>
              <a:t>www.dames.org.uk/</a:t>
            </a:r>
            <a:endParaRPr lang="en-GB" sz="2400" dirty="0">
              <a:solidFill>
                <a:srgbClr val="002060"/>
              </a:solidFill>
            </a:endParaRPr>
          </a:p>
          <a:p>
            <a:pPr marL="800100" lvl="1" indent="-342900" algn="l">
              <a:lnSpc>
                <a:spcPct val="80000"/>
              </a:lnSpc>
              <a:buFont typeface="Arial" pitchFamily="34" charset="0"/>
              <a:buChar char="•"/>
            </a:pPr>
            <a:endParaRPr lang="en-GB" sz="2400" dirty="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14</a:t>
            </a:fld>
            <a:endParaRPr lang="en-GB" dirty="0"/>
          </a:p>
        </p:txBody>
      </p:sp>
    </p:spTree>
    <p:extLst>
      <p:ext uri="{BB962C8B-B14F-4D97-AF65-F5344CB8AC3E}">
        <p14:creationId xmlns:p14="http://schemas.microsoft.com/office/powerpoint/2010/main" val="3258539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YCS Parental Occupation Measures</a:t>
            </a:r>
          </a:p>
        </p:txBody>
      </p:sp>
      <p:sp>
        <p:nvSpPr>
          <p:cNvPr id="21507" name="Subtitle 2"/>
          <p:cNvSpPr>
            <a:spLocks noGrp="1"/>
          </p:cNvSpPr>
          <p:nvPr>
            <p:ph type="subTitle" idx="1"/>
          </p:nvPr>
        </p:nvSpPr>
        <p:spPr>
          <a:xfrm>
            <a:off x="0" y="1214438"/>
            <a:ext cx="9144000" cy="5643562"/>
          </a:xfrm>
        </p:spPr>
        <p:txBody>
          <a:bodyPr>
            <a:normAutofit/>
          </a:bodyPr>
          <a:lstStyle/>
          <a:p>
            <a:pPr marL="457200" indent="-457200" algn="l">
              <a:lnSpc>
                <a:spcPct val="80000"/>
              </a:lnSpc>
              <a:buFont typeface="Arial" pitchFamily="34" charset="0"/>
              <a:buChar char="•"/>
            </a:pPr>
            <a:endParaRPr lang="en-GB" sz="2400" dirty="0" smtClean="0">
              <a:solidFill>
                <a:srgbClr val="002060"/>
              </a:solidFill>
            </a:endParaRPr>
          </a:p>
          <a:p>
            <a:pPr marL="457200" indent="-457200" algn="l">
              <a:lnSpc>
                <a:spcPct val="80000"/>
              </a:lnSpc>
              <a:buFont typeface="Arial" pitchFamily="34" charset="0"/>
              <a:buChar char="•"/>
            </a:pPr>
            <a:r>
              <a:rPr lang="en-GB" sz="2800" dirty="0" smtClean="0">
                <a:solidFill>
                  <a:srgbClr val="002060"/>
                </a:solidFill>
              </a:rPr>
              <a:t>Parental occupation (fathers and mothers)</a:t>
            </a:r>
          </a:p>
          <a:p>
            <a:pPr marL="457200" indent="-457200" algn="l">
              <a:lnSpc>
                <a:spcPct val="80000"/>
              </a:lnSpc>
              <a:buFont typeface="Arial" pitchFamily="34" charset="0"/>
              <a:buChar char="•"/>
            </a:pPr>
            <a:endParaRPr lang="en-GB" sz="2800" dirty="0" smtClean="0">
              <a:solidFill>
                <a:srgbClr val="002060"/>
              </a:solidFill>
            </a:endParaRPr>
          </a:p>
          <a:p>
            <a:pPr marL="800100" lvl="1" indent="-342900" algn="l">
              <a:lnSpc>
                <a:spcPct val="80000"/>
              </a:lnSpc>
              <a:buFont typeface="Calibri" pitchFamily="34" charset="0"/>
              <a:buChar char="―"/>
            </a:pPr>
            <a:r>
              <a:rPr lang="en-GB" sz="2400" dirty="0" smtClean="0">
                <a:solidFill>
                  <a:srgbClr val="002060"/>
                </a:solidFill>
              </a:rPr>
              <a:t>Alternative measures constructed </a:t>
            </a:r>
          </a:p>
          <a:p>
            <a:pPr marL="800100" lvl="1" indent="-342900" algn="l">
              <a:lnSpc>
                <a:spcPct val="80000"/>
              </a:lnSpc>
              <a:buFont typeface="Calibri" pitchFamily="34" charset="0"/>
              <a:buChar char="―"/>
            </a:pPr>
            <a:r>
              <a:rPr lang="en-GB" sz="2400" dirty="0" smtClean="0">
                <a:solidFill>
                  <a:srgbClr val="002060"/>
                </a:solidFill>
              </a:rPr>
              <a:t>In this example we concentrate on conventional dominance (father unless missing)</a:t>
            </a:r>
            <a:r>
              <a:rPr lang="en-GB" sz="2400" dirty="0">
                <a:solidFill>
                  <a:srgbClr val="002060"/>
                </a:solidFill>
              </a:rPr>
              <a:t> </a:t>
            </a:r>
            <a:endParaRPr lang="en-GB" sz="2400" dirty="0" smtClean="0">
              <a:solidFill>
                <a:srgbClr val="002060"/>
              </a:solidFill>
            </a:endParaRPr>
          </a:p>
          <a:p>
            <a:pPr marL="800100" lvl="1" indent="-342900" algn="l">
              <a:lnSpc>
                <a:spcPct val="80000"/>
              </a:lnSpc>
              <a:buFont typeface="Calibri" pitchFamily="34" charset="0"/>
              <a:buChar char="―"/>
            </a:pPr>
            <a:r>
              <a:rPr lang="en-GB" sz="2400" dirty="0">
                <a:solidFill>
                  <a:srgbClr val="002060"/>
                </a:solidFill>
              </a:rPr>
              <a:t> </a:t>
            </a:r>
            <a:r>
              <a:rPr lang="en-GB" sz="2400" dirty="0" smtClean="0">
                <a:solidFill>
                  <a:srgbClr val="002060"/>
                </a:solidFill>
              </a:rPr>
              <a:t>Other possibilities include semi-dominance</a:t>
            </a:r>
            <a:r>
              <a:rPr lang="en-GB" sz="2400" dirty="0">
                <a:solidFill>
                  <a:srgbClr val="002060"/>
                </a:solidFill>
              </a:rPr>
              <a:t>, </a:t>
            </a:r>
            <a:r>
              <a:rPr lang="en-GB" sz="2400" dirty="0" smtClean="0">
                <a:solidFill>
                  <a:srgbClr val="002060"/>
                </a:solidFill>
              </a:rPr>
              <a:t> dominance based on CAMSIS, NS-SEC etc. </a:t>
            </a:r>
            <a:endParaRPr lang="en-GB" sz="2400" dirty="0">
              <a:solidFill>
                <a:srgbClr val="002060"/>
              </a:solidFill>
            </a:endParaRPr>
          </a:p>
          <a:p>
            <a:pPr marL="800100" lvl="1" indent="-342900" algn="l">
              <a:lnSpc>
                <a:spcPct val="80000"/>
              </a:lnSpc>
              <a:buFont typeface="Calibri" pitchFamily="34" charset="0"/>
              <a:buChar char="―"/>
            </a:pPr>
            <a:endParaRPr lang="en-GB" sz="2400" dirty="0">
              <a:solidFill>
                <a:srgbClr val="002060"/>
              </a:solidFill>
            </a:endParaRPr>
          </a:p>
          <a:p>
            <a:pPr marL="452438" lvl="1" indent="-452438" algn="l">
              <a:lnSpc>
                <a:spcPct val="80000"/>
              </a:lnSpc>
              <a:buFont typeface="Arial" pitchFamily="34" charset="0"/>
              <a:buChar char="•"/>
            </a:pPr>
            <a:endParaRPr lang="en-GB" dirty="0" smtClean="0">
              <a:solidFill>
                <a:srgbClr val="002060"/>
              </a:solidFill>
            </a:endParaRPr>
          </a:p>
          <a:p>
            <a:pPr marL="452438" lvl="1" indent="-452438" algn="l">
              <a:lnSpc>
                <a:spcPct val="80000"/>
              </a:lnSpc>
              <a:buFont typeface="Arial" pitchFamily="34" charset="0"/>
              <a:buChar char="•"/>
            </a:pPr>
            <a:r>
              <a:rPr lang="en-GB" dirty="0" smtClean="0">
                <a:solidFill>
                  <a:srgbClr val="002060"/>
                </a:solidFill>
              </a:rPr>
              <a:t>Some </a:t>
            </a:r>
            <a:r>
              <a:rPr lang="en-GB" dirty="0">
                <a:solidFill>
                  <a:srgbClr val="002060"/>
                </a:solidFill>
              </a:rPr>
              <a:t>of the measures are approximations because detailed parental employment status is not available</a:t>
            </a: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15</a:t>
            </a:fld>
            <a:endParaRPr lang="en-GB" dirty="0"/>
          </a:p>
        </p:txBody>
      </p:sp>
    </p:spTree>
    <p:extLst>
      <p:ext uri="{BB962C8B-B14F-4D97-AF65-F5344CB8AC3E}">
        <p14:creationId xmlns:p14="http://schemas.microsoft.com/office/powerpoint/2010/main" val="2583003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YCS Parental Occupation Measures</a:t>
            </a:r>
          </a:p>
        </p:txBody>
      </p:sp>
      <p:sp>
        <p:nvSpPr>
          <p:cNvPr id="21507" name="Subtitle 2"/>
          <p:cNvSpPr>
            <a:spLocks noGrp="1"/>
          </p:cNvSpPr>
          <p:nvPr>
            <p:ph type="subTitle" idx="1"/>
          </p:nvPr>
        </p:nvSpPr>
        <p:spPr>
          <a:xfrm>
            <a:off x="0" y="1214438"/>
            <a:ext cx="9144000" cy="5643562"/>
          </a:xfrm>
        </p:spPr>
        <p:txBody>
          <a:bodyPr>
            <a:normAutofit/>
          </a:bodyPr>
          <a:lstStyle/>
          <a:p>
            <a:pPr marL="457200" indent="-457200" algn="l">
              <a:buFont typeface="+mj-lt"/>
              <a:buAutoNum type="arabicPeriod"/>
              <a:defRPr/>
            </a:pPr>
            <a:r>
              <a:rPr lang="en-GB" sz="2400" dirty="0" smtClean="0">
                <a:solidFill>
                  <a:schemeClr val="bg1">
                    <a:lumMod val="85000"/>
                  </a:schemeClr>
                </a:solidFill>
              </a:rPr>
              <a:t>National </a:t>
            </a:r>
            <a:r>
              <a:rPr lang="en-GB" sz="2400" dirty="0">
                <a:solidFill>
                  <a:schemeClr val="bg1">
                    <a:lumMod val="85000"/>
                  </a:schemeClr>
                </a:solidFill>
              </a:rPr>
              <a:t>Statistics Socio-economic Classification (NS-SEC) </a:t>
            </a:r>
            <a:r>
              <a:rPr lang="en-GB" sz="2400" i="1" dirty="0">
                <a:solidFill>
                  <a:schemeClr val="bg1">
                    <a:lumMod val="85000"/>
                  </a:schemeClr>
                </a:solidFill>
              </a:rPr>
              <a:t>9 category </a:t>
            </a:r>
          </a:p>
          <a:p>
            <a:pPr marL="457200" indent="-457200" algn="l">
              <a:buFont typeface="+mj-lt"/>
              <a:buAutoNum type="arabicPeriod"/>
              <a:defRPr/>
            </a:pPr>
            <a:r>
              <a:rPr lang="en-GB" sz="2400" dirty="0">
                <a:solidFill>
                  <a:srgbClr val="002060"/>
                </a:solidFill>
              </a:rPr>
              <a:t>European Socio-economic Classification (</a:t>
            </a:r>
            <a:r>
              <a:rPr lang="en-GB" sz="2400" dirty="0" err="1">
                <a:solidFill>
                  <a:srgbClr val="002060"/>
                </a:solidFill>
              </a:rPr>
              <a:t>ESeC</a:t>
            </a:r>
            <a:r>
              <a:rPr lang="en-GB" sz="2400" dirty="0">
                <a:solidFill>
                  <a:srgbClr val="002060"/>
                </a:solidFill>
              </a:rPr>
              <a:t>) </a:t>
            </a:r>
            <a:r>
              <a:rPr lang="en-GB" sz="2400" i="1" dirty="0">
                <a:solidFill>
                  <a:srgbClr val="002060"/>
                </a:solidFill>
              </a:rPr>
              <a:t>9 category</a:t>
            </a:r>
          </a:p>
          <a:p>
            <a:pPr marL="457200" indent="-457200" algn="l">
              <a:buFont typeface="+mj-lt"/>
              <a:buAutoNum type="arabicPeriod"/>
              <a:defRPr/>
            </a:pPr>
            <a:r>
              <a:rPr lang="en-GB" sz="2400" dirty="0" smtClean="0">
                <a:solidFill>
                  <a:srgbClr val="002060"/>
                </a:solidFill>
              </a:rPr>
              <a:t>Erikson-</a:t>
            </a:r>
            <a:r>
              <a:rPr lang="en-GB" sz="2400" dirty="0" err="1" smtClean="0">
                <a:solidFill>
                  <a:srgbClr val="002060"/>
                </a:solidFill>
              </a:rPr>
              <a:t>Goldthorpe</a:t>
            </a:r>
            <a:r>
              <a:rPr lang="en-GB" sz="2400" dirty="0" smtClean="0">
                <a:solidFill>
                  <a:srgbClr val="002060"/>
                </a:solidFill>
              </a:rPr>
              <a:t>-</a:t>
            </a:r>
            <a:r>
              <a:rPr lang="en-GB" sz="2400" dirty="0" err="1" smtClean="0">
                <a:solidFill>
                  <a:srgbClr val="002060"/>
                </a:solidFill>
              </a:rPr>
              <a:t>Portocarero</a:t>
            </a:r>
            <a:r>
              <a:rPr lang="en-GB" sz="2400" dirty="0" smtClean="0">
                <a:solidFill>
                  <a:srgbClr val="002060"/>
                </a:solidFill>
              </a:rPr>
              <a:t> </a:t>
            </a:r>
            <a:r>
              <a:rPr lang="en-GB" sz="2400" dirty="0">
                <a:solidFill>
                  <a:srgbClr val="002060"/>
                </a:solidFill>
              </a:rPr>
              <a:t>(EGP) </a:t>
            </a:r>
            <a:r>
              <a:rPr lang="en-GB" sz="2400" i="1" dirty="0">
                <a:solidFill>
                  <a:srgbClr val="002060"/>
                </a:solidFill>
              </a:rPr>
              <a:t>11 category</a:t>
            </a:r>
          </a:p>
          <a:p>
            <a:pPr marL="457200" indent="-457200" algn="l">
              <a:buFont typeface="+mj-lt"/>
              <a:buAutoNum type="arabicPeriod"/>
              <a:defRPr/>
            </a:pPr>
            <a:r>
              <a:rPr lang="en-GB" sz="2400" dirty="0" smtClean="0">
                <a:solidFill>
                  <a:schemeClr val="bg1">
                    <a:lumMod val="85000"/>
                  </a:schemeClr>
                </a:solidFill>
              </a:rPr>
              <a:t>National </a:t>
            </a:r>
            <a:r>
              <a:rPr lang="en-GB" sz="2400" dirty="0">
                <a:solidFill>
                  <a:schemeClr val="bg1">
                    <a:lumMod val="85000"/>
                  </a:schemeClr>
                </a:solidFill>
              </a:rPr>
              <a:t>Statistics Socio-economic Classification (NS-SEC) </a:t>
            </a:r>
            <a:r>
              <a:rPr lang="en-GB" sz="2400" i="1" dirty="0">
                <a:solidFill>
                  <a:schemeClr val="bg1">
                    <a:lumMod val="85000"/>
                  </a:schemeClr>
                </a:solidFill>
              </a:rPr>
              <a:t>3 category </a:t>
            </a:r>
          </a:p>
          <a:p>
            <a:pPr marL="457200" indent="-457200" algn="l">
              <a:buFont typeface="+mj-lt"/>
              <a:buAutoNum type="arabicPeriod"/>
              <a:defRPr/>
            </a:pPr>
            <a:r>
              <a:rPr lang="en-GB" sz="2400" dirty="0">
                <a:solidFill>
                  <a:srgbClr val="002060"/>
                </a:solidFill>
              </a:rPr>
              <a:t>Registrar General’s Social Class (RGSC)  </a:t>
            </a:r>
            <a:r>
              <a:rPr lang="en-GB" sz="2400" i="1" dirty="0">
                <a:solidFill>
                  <a:srgbClr val="002060"/>
                </a:solidFill>
              </a:rPr>
              <a:t>6 category</a:t>
            </a:r>
          </a:p>
          <a:p>
            <a:pPr marL="457200" indent="-457200" algn="l">
              <a:buFont typeface="+mj-lt"/>
              <a:buAutoNum type="arabicPeriod"/>
              <a:defRPr/>
            </a:pPr>
            <a:r>
              <a:rPr lang="en-GB" sz="2400" dirty="0" smtClean="0">
                <a:solidFill>
                  <a:srgbClr val="002060"/>
                </a:solidFill>
              </a:rPr>
              <a:t>Manual </a:t>
            </a:r>
            <a:r>
              <a:rPr lang="en-GB" sz="2400" dirty="0">
                <a:solidFill>
                  <a:srgbClr val="002060"/>
                </a:solidFill>
              </a:rPr>
              <a:t>/ Non-Manual </a:t>
            </a:r>
            <a:r>
              <a:rPr lang="en-GB" sz="2400" dirty="0" smtClean="0">
                <a:solidFill>
                  <a:srgbClr val="002060"/>
                </a:solidFill>
              </a:rPr>
              <a:t>(M/NM) </a:t>
            </a:r>
            <a:r>
              <a:rPr lang="en-GB" sz="2400" i="1" dirty="0" smtClean="0">
                <a:solidFill>
                  <a:srgbClr val="002060"/>
                </a:solidFill>
              </a:rPr>
              <a:t>2 </a:t>
            </a:r>
            <a:r>
              <a:rPr lang="en-GB" sz="2400" i="1" dirty="0">
                <a:solidFill>
                  <a:srgbClr val="002060"/>
                </a:solidFill>
              </a:rPr>
              <a:t>category</a:t>
            </a:r>
          </a:p>
          <a:p>
            <a:pPr marL="457200" indent="-457200" algn="l">
              <a:buFont typeface="+mj-lt"/>
              <a:buAutoNum type="arabicPeriod"/>
              <a:defRPr/>
            </a:pPr>
            <a:r>
              <a:rPr lang="en-GB" sz="2400" dirty="0">
                <a:solidFill>
                  <a:srgbClr val="002060"/>
                </a:solidFill>
              </a:rPr>
              <a:t>Elias Skill </a:t>
            </a:r>
            <a:r>
              <a:rPr lang="en-GB" sz="2400" dirty="0" smtClean="0">
                <a:solidFill>
                  <a:srgbClr val="002060"/>
                </a:solidFill>
              </a:rPr>
              <a:t>(Skill) </a:t>
            </a:r>
            <a:r>
              <a:rPr lang="en-GB" sz="2400" i="1" dirty="0" smtClean="0">
                <a:solidFill>
                  <a:srgbClr val="002060"/>
                </a:solidFill>
              </a:rPr>
              <a:t>4 </a:t>
            </a:r>
            <a:r>
              <a:rPr lang="en-GB" sz="2400" i="1" dirty="0">
                <a:solidFill>
                  <a:srgbClr val="002060"/>
                </a:solidFill>
              </a:rPr>
              <a:t>category</a:t>
            </a:r>
          </a:p>
          <a:p>
            <a:pPr marL="457200" indent="-457200" algn="l">
              <a:buFont typeface="+mj-lt"/>
              <a:buAutoNum type="arabicPeriod"/>
              <a:defRPr/>
            </a:pPr>
            <a:r>
              <a:rPr lang="en-GB" sz="2400" dirty="0" smtClean="0">
                <a:solidFill>
                  <a:srgbClr val="002060"/>
                </a:solidFill>
              </a:rPr>
              <a:t>International </a:t>
            </a:r>
            <a:r>
              <a:rPr lang="en-GB" sz="2400" dirty="0">
                <a:solidFill>
                  <a:srgbClr val="002060"/>
                </a:solidFill>
              </a:rPr>
              <a:t>Socio-Economic Index (</a:t>
            </a:r>
            <a:r>
              <a:rPr lang="en-GB" sz="2400" dirty="0" smtClean="0">
                <a:solidFill>
                  <a:srgbClr val="002060"/>
                </a:solidFill>
              </a:rPr>
              <a:t>ISEI)</a:t>
            </a:r>
            <a:endParaRPr lang="en-GB" sz="2400" dirty="0">
              <a:solidFill>
                <a:srgbClr val="002060"/>
              </a:solidFill>
            </a:endParaRPr>
          </a:p>
          <a:p>
            <a:pPr marL="457200" indent="-457200" algn="l">
              <a:buFont typeface="+mj-lt"/>
              <a:buAutoNum type="arabicPeriod"/>
              <a:defRPr/>
            </a:pPr>
            <a:r>
              <a:rPr lang="en-GB" sz="2400" dirty="0" err="1" smtClean="0">
                <a:solidFill>
                  <a:srgbClr val="002060"/>
                </a:solidFill>
              </a:rPr>
              <a:t>CAMSIS:Social</a:t>
            </a:r>
            <a:r>
              <a:rPr lang="en-GB" sz="2400" dirty="0" smtClean="0">
                <a:solidFill>
                  <a:srgbClr val="002060"/>
                </a:solidFill>
              </a:rPr>
              <a:t> </a:t>
            </a:r>
            <a:r>
              <a:rPr lang="en-GB" sz="2400" dirty="0">
                <a:solidFill>
                  <a:srgbClr val="002060"/>
                </a:solidFill>
              </a:rPr>
              <a:t>Interaction and Stratification Scale </a:t>
            </a:r>
            <a:r>
              <a:rPr lang="en-GB" sz="2400" dirty="0" smtClean="0">
                <a:solidFill>
                  <a:srgbClr val="002060"/>
                </a:solidFill>
              </a:rPr>
              <a:t>(CAMSIS</a:t>
            </a:r>
            <a:r>
              <a:rPr lang="en-GB" sz="2400" dirty="0">
                <a:solidFill>
                  <a:srgbClr val="002060"/>
                </a:solidFill>
              </a:rPr>
              <a:t>)</a:t>
            </a:r>
          </a:p>
          <a:p>
            <a:pPr marL="457200" indent="-457200" algn="l">
              <a:buFont typeface="+mj-lt"/>
              <a:buAutoNum type="arabicPeriod"/>
              <a:defRPr/>
            </a:pPr>
            <a:r>
              <a:rPr lang="en-GB" sz="2400" dirty="0" smtClean="0">
                <a:solidFill>
                  <a:srgbClr val="002060"/>
                </a:solidFill>
              </a:rPr>
              <a:t>New Earning Survey scores (NES)</a:t>
            </a:r>
            <a:endParaRPr lang="en-GB" sz="2400" dirty="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16</a:t>
            </a:fld>
            <a:endParaRPr lang="en-GB" dirty="0"/>
          </a:p>
        </p:txBody>
      </p:sp>
    </p:spTree>
    <p:extLst>
      <p:ext uri="{BB962C8B-B14F-4D97-AF65-F5344CB8AC3E}">
        <p14:creationId xmlns:p14="http://schemas.microsoft.com/office/powerpoint/2010/main" val="2424329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YCS Parental Occupation Measures</a:t>
            </a:r>
          </a:p>
        </p:txBody>
      </p:sp>
      <p:sp>
        <p:nvSpPr>
          <p:cNvPr id="21507" name="Subtitle 2"/>
          <p:cNvSpPr>
            <a:spLocks noGrp="1"/>
          </p:cNvSpPr>
          <p:nvPr>
            <p:ph type="subTitle" idx="1"/>
          </p:nvPr>
        </p:nvSpPr>
        <p:spPr>
          <a:xfrm>
            <a:off x="0" y="1214438"/>
            <a:ext cx="9144000" cy="5643562"/>
          </a:xfrm>
        </p:spPr>
        <p:txBody>
          <a:bodyPr>
            <a:normAutofit/>
          </a:bodyPr>
          <a:lstStyle/>
          <a:p>
            <a:pPr algn="l">
              <a:defRPr/>
            </a:pPr>
            <a:r>
              <a:rPr lang="en-GB" sz="2400" b="1" dirty="0" smtClean="0">
                <a:solidFill>
                  <a:srgbClr val="002060"/>
                </a:solidFill>
              </a:rPr>
              <a:t>Employment relations</a:t>
            </a:r>
          </a:p>
          <a:p>
            <a:pPr algn="l">
              <a:defRPr/>
            </a:pPr>
            <a:endParaRPr lang="en-GB" sz="2400" b="1" dirty="0" smtClean="0">
              <a:solidFill>
                <a:srgbClr val="002060"/>
              </a:solidFill>
            </a:endParaRPr>
          </a:p>
          <a:p>
            <a:pPr marL="457200" indent="-457200" algn="l">
              <a:buFont typeface="Arial" pitchFamily="34" charset="0"/>
              <a:buChar char="•"/>
              <a:defRPr/>
            </a:pPr>
            <a:r>
              <a:rPr lang="en-GB" sz="2400" dirty="0">
                <a:solidFill>
                  <a:srgbClr val="002060"/>
                </a:solidFill>
              </a:rPr>
              <a:t>Erikson-</a:t>
            </a:r>
            <a:r>
              <a:rPr lang="en-GB" sz="2400" dirty="0" err="1">
                <a:solidFill>
                  <a:srgbClr val="002060"/>
                </a:solidFill>
              </a:rPr>
              <a:t>Goldthorpe</a:t>
            </a:r>
            <a:r>
              <a:rPr lang="en-GB" sz="2400" dirty="0">
                <a:solidFill>
                  <a:srgbClr val="002060"/>
                </a:solidFill>
              </a:rPr>
              <a:t>-</a:t>
            </a:r>
            <a:r>
              <a:rPr lang="en-GB" sz="2400" dirty="0" err="1">
                <a:solidFill>
                  <a:srgbClr val="002060"/>
                </a:solidFill>
              </a:rPr>
              <a:t>Portocarero</a:t>
            </a:r>
            <a:r>
              <a:rPr lang="en-GB" sz="2400" dirty="0">
                <a:solidFill>
                  <a:srgbClr val="002060"/>
                </a:solidFill>
              </a:rPr>
              <a:t> (EGP) </a:t>
            </a:r>
            <a:r>
              <a:rPr lang="en-GB" sz="2400" i="1" dirty="0">
                <a:solidFill>
                  <a:srgbClr val="002060"/>
                </a:solidFill>
              </a:rPr>
              <a:t>11 category</a:t>
            </a:r>
          </a:p>
          <a:p>
            <a:pPr marL="457200" indent="-457200" algn="l">
              <a:buFont typeface="Arial" pitchFamily="34" charset="0"/>
              <a:buChar char="•"/>
              <a:defRPr/>
            </a:pPr>
            <a:endParaRPr lang="en-GB" sz="2400" dirty="0" smtClean="0">
              <a:solidFill>
                <a:srgbClr val="002060"/>
              </a:solidFill>
            </a:endParaRPr>
          </a:p>
          <a:p>
            <a:pPr marL="457200" indent="-457200" algn="l">
              <a:buFont typeface="Arial" pitchFamily="34" charset="0"/>
              <a:buChar char="•"/>
              <a:defRPr/>
            </a:pPr>
            <a:r>
              <a:rPr lang="en-GB" sz="2400" dirty="0" smtClean="0">
                <a:solidFill>
                  <a:srgbClr val="002060"/>
                </a:solidFill>
              </a:rPr>
              <a:t>National </a:t>
            </a:r>
            <a:r>
              <a:rPr lang="en-GB" sz="2400" dirty="0">
                <a:solidFill>
                  <a:srgbClr val="002060"/>
                </a:solidFill>
              </a:rPr>
              <a:t>Statistics Socio-economic Classification (NS-SEC) </a:t>
            </a:r>
            <a:r>
              <a:rPr lang="en-GB" sz="2400" i="1" dirty="0">
                <a:solidFill>
                  <a:srgbClr val="002060"/>
                </a:solidFill>
              </a:rPr>
              <a:t>9 </a:t>
            </a:r>
            <a:r>
              <a:rPr lang="en-GB" sz="2400" i="1" dirty="0" smtClean="0">
                <a:solidFill>
                  <a:srgbClr val="002060"/>
                </a:solidFill>
              </a:rPr>
              <a:t>category</a:t>
            </a:r>
          </a:p>
          <a:p>
            <a:pPr lvl="1" algn="l">
              <a:defRPr/>
            </a:pPr>
            <a:r>
              <a:rPr lang="en-GB" sz="2400" i="1" dirty="0" smtClean="0">
                <a:solidFill>
                  <a:srgbClr val="002060"/>
                </a:solidFill>
              </a:rPr>
              <a:t>Widely used official measure</a:t>
            </a:r>
            <a:endParaRPr lang="en-GB" sz="2400" i="1" dirty="0">
              <a:solidFill>
                <a:srgbClr val="002060"/>
              </a:solidFill>
            </a:endParaRPr>
          </a:p>
          <a:p>
            <a:pPr marL="457200" indent="-457200" algn="l">
              <a:buFont typeface="Arial" pitchFamily="34" charset="0"/>
              <a:buChar char="•"/>
              <a:defRPr/>
            </a:pPr>
            <a:endParaRPr lang="en-GB" sz="2400" dirty="0" smtClean="0">
              <a:solidFill>
                <a:srgbClr val="002060"/>
              </a:solidFill>
            </a:endParaRPr>
          </a:p>
          <a:p>
            <a:pPr marL="457200" indent="-457200" algn="l">
              <a:buFont typeface="Arial" pitchFamily="34" charset="0"/>
              <a:buChar char="•"/>
              <a:defRPr/>
            </a:pPr>
            <a:r>
              <a:rPr lang="en-GB" sz="2400" dirty="0" smtClean="0">
                <a:solidFill>
                  <a:srgbClr val="002060"/>
                </a:solidFill>
              </a:rPr>
              <a:t>European </a:t>
            </a:r>
            <a:r>
              <a:rPr lang="en-GB" sz="2400" dirty="0">
                <a:solidFill>
                  <a:srgbClr val="002060"/>
                </a:solidFill>
              </a:rPr>
              <a:t>Socio-economic Classification (</a:t>
            </a:r>
            <a:r>
              <a:rPr lang="en-GB" sz="2400" dirty="0" err="1">
                <a:solidFill>
                  <a:srgbClr val="002060"/>
                </a:solidFill>
              </a:rPr>
              <a:t>ESeC</a:t>
            </a:r>
            <a:r>
              <a:rPr lang="en-GB" sz="2400" dirty="0" smtClean="0">
                <a:solidFill>
                  <a:srgbClr val="002060"/>
                </a:solidFill>
              </a:rPr>
              <a:t>) </a:t>
            </a:r>
            <a:r>
              <a:rPr lang="en-GB" sz="2400" i="1" dirty="0" smtClean="0">
                <a:solidFill>
                  <a:srgbClr val="002060"/>
                </a:solidFill>
              </a:rPr>
              <a:t>9 category</a:t>
            </a:r>
          </a:p>
          <a:p>
            <a:pPr marL="182563" indent="269875" algn="l">
              <a:defRPr/>
            </a:pPr>
            <a:r>
              <a:rPr lang="en-GB" sz="2400" i="1" dirty="0" smtClean="0">
                <a:solidFill>
                  <a:srgbClr val="002060"/>
                </a:solidFill>
              </a:rPr>
              <a:t>Increasingly widely used and in a comparative context</a:t>
            </a:r>
          </a:p>
          <a:p>
            <a:pPr marL="457200" indent="-457200" algn="l">
              <a:buFont typeface="Arial" pitchFamily="34" charset="0"/>
              <a:buChar char="•"/>
              <a:defRPr/>
            </a:pPr>
            <a:endParaRPr lang="en-GB" sz="2400" dirty="0" smtClean="0">
              <a:solidFill>
                <a:srgbClr val="002060"/>
              </a:solidFill>
            </a:endParaRPr>
          </a:p>
          <a:p>
            <a:pPr marL="457200" indent="-457200" algn="l">
              <a:buFont typeface="Arial" pitchFamily="34" charset="0"/>
              <a:buChar char="•"/>
              <a:defRPr/>
            </a:pPr>
            <a:r>
              <a:rPr lang="en-GB" sz="2400" dirty="0" smtClean="0">
                <a:solidFill>
                  <a:srgbClr val="002060"/>
                </a:solidFill>
              </a:rPr>
              <a:t>National </a:t>
            </a:r>
            <a:r>
              <a:rPr lang="en-GB" sz="2400" dirty="0">
                <a:solidFill>
                  <a:srgbClr val="002060"/>
                </a:solidFill>
              </a:rPr>
              <a:t>Statistics Socio-economic Classification (NS-SEC) </a:t>
            </a:r>
            <a:r>
              <a:rPr lang="en-GB" sz="2400" i="1" dirty="0">
                <a:solidFill>
                  <a:srgbClr val="002060"/>
                </a:solidFill>
              </a:rPr>
              <a:t>3 category </a:t>
            </a:r>
            <a:endParaRPr lang="en-GB" sz="2400" i="1" dirty="0" smtClean="0">
              <a:solidFill>
                <a:srgbClr val="002060"/>
              </a:solidFill>
            </a:endParaRPr>
          </a:p>
          <a:p>
            <a:pPr marL="452438" indent="-182563" algn="l">
              <a:defRPr/>
            </a:pPr>
            <a:r>
              <a:rPr lang="en-GB" sz="2400" i="1" dirty="0">
                <a:solidFill>
                  <a:srgbClr val="002060"/>
                </a:solidFill>
              </a:rPr>
              <a:t>	</a:t>
            </a:r>
            <a:r>
              <a:rPr lang="en-GB" sz="2400" i="1" dirty="0" smtClean="0">
                <a:solidFill>
                  <a:srgbClr val="002060"/>
                </a:solidFill>
              </a:rPr>
              <a:t>Simplified version of the official measure, common in social research</a:t>
            </a:r>
            <a:endParaRPr lang="en-GB" sz="2400" i="1" dirty="0">
              <a:solidFill>
                <a:srgbClr val="002060"/>
              </a:solidFill>
            </a:endParaRPr>
          </a:p>
          <a:p>
            <a:pPr marL="457200" indent="-457200" algn="l">
              <a:buFont typeface="+mj-lt"/>
              <a:buAutoNum type="arabicPeriod"/>
              <a:defRPr/>
            </a:pPr>
            <a:endParaRPr lang="en-GB" sz="2400" i="1" dirty="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17</a:t>
            </a:fld>
            <a:endParaRPr lang="en-GB" dirty="0"/>
          </a:p>
        </p:txBody>
      </p:sp>
    </p:spTree>
    <p:extLst>
      <p:ext uri="{BB962C8B-B14F-4D97-AF65-F5344CB8AC3E}">
        <p14:creationId xmlns:p14="http://schemas.microsoft.com/office/powerpoint/2010/main" val="3646037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YCS Parental Occupation Measures</a:t>
            </a:r>
          </a:p>
        </p:txBody>
      </p:sp>
      <p:sp>
        <p:nvSpPr>
          <p:cNvPr id="21507" name="Subtitle 2"/>
          <p:cNvSpPr>
            <a:spLocks noGrp="1"/>
          </p:cNvSpPr>
          <p:nvPr>
            <p:ph type="subTitle" idx="1"/>
          </p:nvPr>
        </p:nvSpPr>
        <p:spPr>
          <a:xfrm>
            <a:off x="0" y="1214438"/>
            <a:ext cx="9144000" cy="5643562"/>
          </a:xfrm>
        </p:spPr>
        <p:txBody>
          <a:bodyPr>
            <a:normAutofit/>
          </a:bodyPr>
          <a:lstStyle/>
          <a:p>
            <a:pPr algn="l">
              <a:defRPr/>
            </a:pPr>
            <a:r>
              <a:rPr lang="en-GB" sz="2400" b="1" dirty="0" smtClean="0">
                <a:solidFill>
                  <a:srgbClr val="002060"/>
                </a:solidFill>
              </a:rPr>
              <a:t>Other Categorical Measures</a:t>
            </a:r>
          </a:p>
          <a:p>
            <a:pPr algn="l">
              <a:defRPr/>
            </a:pPr>
            <a:endParaRPr lang="en-GB" sz="2400" b="1" dirty="0" smtClean="0">
              <a:solidFill>
                <a:srgbClr val="002060"/>
              </a:solidFill>
            </a:endParaRPr>
          </a:p>
          <a:p>
            <a:pPr marL="457200" indent="-457200" algn="l">
              <a:buFont typeface="Arial" pitchFamily="34" charset="0"/>
              <a:buChar char="•"/>
              <a:defRPr/>
            </a:pPr>
            <a:r>
              <a:rPr lang="en-GB" sz="2400" dirty="0" smtClean="0">
                <a:solidFill>
                  <a:srgbClr val="002060"/>
                </a:solidFill>
              </a:rPr>
              <a:t>Manual / Non-Manual (M/NM) </a:t>
            </a:r>
            <a:r>
              <a:rPr lang="en-GB" sz="2400" i="1" dirty="0" smtClean="0">
                <a:solidFill>
                  <a:srgbClr val="002060"/>
                </a:solidFill>
              </a:rPr>
              <a:t>2 category</a:t>
            </a:r>
          </a:p>
          <a:p>
            <a:pPr marL="452438" indent="-452438" algn="l">
              <a:defRPr/>
            </a:pPr>
            <a:r>
              <a:rPr lang="en-GB" sz="2400" dirty="0" smtClean="0">
                <a:solidFill>
                  <a:srgbClr val="002060"/>
                </a:solidFill>
              </a:rPr>
              <a:t>	</a:t>
            </a:r>
            <a:r>
              <a:rPr lang="en-GB" sz="2400" i="1" dirty="0" smtClean="0">
                <a:solidFill>
                  <a:srgbClr val="002060"/>
                </a:solidFill>
              </a:rPr>
              <a:t>Work characteristics</a:t>
            </a:r>
          </a:p>
          <a:p>
            <a:pPr marL="457200" indent="-457200" algn="l">
              <a:buFont typeface="Arial" pitchFamily="34" charset="0"/>
              <a:buChar char="•"/>
              <a:defRPr/>
            </a:pPr>
            <a:endParaRPr lang="en-GB" sz="2400" dirty="0" smtClean="0">
              <a:solidFill>
                <a:srgbClr val="002060"/>
              </a:solidFill>
            </a:endParaRPr>
          </a:p>
          <a:p>
            <a:pPr marL="457200" indent="-457200" algn="l">
              <a:buFont typeface="Arial" pitchFamily="34" charset="0"/>
              <a:buChar char="•"/>
              <a:defRPr/>
            </a:pPr>
            <a:r>
              <a:rPr lang="en-GB" sz="2400" dirty="0" smtClean="0">
                <a:solidFill>
                  <a:srgbClr val="002060"/>
                </a:solidFill>
              </a:rPr>
              <a:t>Elias Skill (Skill) 4</a:t>
            </a:r>
            <a:r>
              <a:rPr lang="en-GB" sz="2400" i="1" dirty="0" smtClean="0">
                <a:solidFill>
                  <a:srgbClr val="002060"/>
                </a:solidFill>
              </a:rPr>
              <a:t> category</a:t>
            </a:r>
          </a:p>
          <a:p>
            <a:pPr lvl="1" algn="l">
              <a:defRPr/>
            </a:pPr>
            <a:r>
              <a:rPr lang="en-GB" sz="2400" i="1" dirty="0" smtClean="0">
                <a:solidFill>
                  <a:srgbClr val="002060"/>
                </a:solidFill>
              </a:rPr>
              <a:t>Skill level of job</a:t>
            </a:r>
          </a:p>
          <a:p>
            <a:pPr algn="l">
              <a:defRPr/>
            </a:pPr>
            <a:endParaRPr lang="en-GB" sz="2400" dirty="0" smtClean="0">
              <a:solidFill>
                <a:srgbClr val="002060"/>
              </a:solidFill>
            </a:endParaRPr>
          </a:p>
          <a:p>
            <a:pPr marL="457200" indent="-457200" algn="l">
              <a:buFont typeface="Arial" pitchFamily="34" charset="0"/>
              <a:buChar char="•"/>
              <a:defRPr/>
            </a:pPr>
            <a:endParaRPr lang="en-GB" sz="2400" dirty="0">
              <a:solidFill>
                <a:srgbClr val="002060"/>
              </a:solidFill>
            </a:endParaRPr>
          </a:p>
          <a:p>
            <a:pPr marL="457200" indent="-457200" algn="l">
              <a:buFont typeface="Arial" pitchFamily="34" charset="0"/>
              <a:buChar char="•"/>
              <a:defRPr/>
            </a:pPr>
            <a:endParaRPr lang="en-GB" sz="2400" dirty="0" smtClean="0">
              <a:solidFill>
                <a:srgbClr val="002060"/>
              </a:solidFill>
            </a:endParaRPr>
          </a:p>
          <a:p>
            <a:pPr marL="457200" indent="-457200" algn="l">
              <a:buFont typeface="+mj-lt"/>
              <a:buAutoNum type="arabicPeriod"/>
              <a:defRPr/>
            </a:pPr>
            <a:endParaRPr lang="en-GB" sz="2400" i="1" dirty="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18</a:t>
            </a:fld>
            <a:endParaRPr lang="en-GB" dirty="0"/>
          </a:p>
        </p:txBody>
      </p:sp>
    </p:spTree>
    <p:extLst>
      <p:ext uri="{BB962C8B-B14F-4D97-AF65-F5344CB8AC3E}">
        <p14:creationId xmlns:p14="http://schemas.microsoft.com/office/powerpoint/2010/main" val="3311600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YCS Parental Occupation Measures</a:t>
            </a:r>
          </a:p>
        </p:txBody>
      </p:sp>
      <p:sp>
        <p:nvSpPr>
          <p:cNvPr id="21507" name="Subtitle 2"/>
          <p:cNvSpPr>
            <a:spLocks noGrp="1"/>
          </p:cNvSpPr>
          <p:nvPr>
            <p:ph type="subTitle" idx="1"/>
          </p:nvPr>
        </p:nvSpPr>
        <p:spPr>
          <a:xfrm>
            <a:off x="0" y="1214438"/>
            <a:ext cx="9144000" cy="5643562"/>
          </a:xfrm>
        </p:spPr>
        <p:txBody>
          <a:bodyPr>
            <a:normAutofit lnSpcReduction="10000"/>
          </a:bodyPr>
          <a:lstStyle/>
          <a:p>
            <a:pPr algn="l">
              <a:defRPr/>
            </a:pPr>
            <a:r>
              <a:rPr lang="en-GB" sz="2400" b="1" dirty="0" smtClean="0">
                <a:solidFill>
                  <a:srgbClr val="002060"/>
                </a:solidFill>
              </a:rPr>
              <a:t>Scales</a:t>
            </a:r>
          </a:p>
          <a:p>
            <a:pPr marL="457200" indent="-457200" algn="l">
              <a:buFont typeface="Arial" pitchFamily="34" charset="0"/>
              <a:buChar char="•"/>
              <a:defRPr/>
            </a:pPr>
            <a:endParaRPr lang="en-GB" sz="2400" dirty="0" smtClean="0">
              <a:solidFill>
                <a:srgbClr val="002060"/>
              </a:solidFill>
            </a:endParaRPr>
          </a:p>
          <a:p>
            <a:pPr marL="457200" indent="-457200" algn="l">
              <a:buFont typeface="Arial" pitchFamily="34" charset="0"/>
              <a:buChar char="•"/>
              <a:defRPr/>
            </a:pPr>
            <a:r>
              <a:rPr lang="en-GB" sz="2400" dirty="0" smtClean="0">
                <a:solidFill>
                  <a:srgbClr val="002060"/>
                </a:solidFill>
              </a:rPr>
              <a:t>International </a:t>
            </a:r>
            <a:r>
              <a:rPr lang="en-GB" sz="2400" dirty="0">
                <a:solidFill>
                  <a:srgbClr val="002060"/>
                </a:solidFill>
              </a:rPr>
              <a:t>Socio-Economic Index (</a:t>
            </a:r>
            <a:r>
              <a:rPr lang="en-GB" sz="2400" dirty="0" smtClean="0">
                <a:solidFill>
                  <a:srgbClr val="002060"/>
                </a:solidFill>
              </a:rPr>
              <a:t>ISEI)</a:t>
            </a:r>
            <a:endParaRPr lang="en-GB" sz="2400" i="1" dirty="0" smtClean="0">
              <a:solidFill>
                <a:srgbClr val="002060"/>
              </a:solidFill>
            </a:endParaRPr>
          </a:p>
          <a:p>
            <a:pPr marL="182563" indent="269875" algn="l">
              <a:defRPr/>
            </a:pPr>
            <a:r>
              <a:rPr lang="en-GB" sz="2400" i="1" dirty="0" smtClean="0">
                <a:solidFill>
                  <a:srgbClr val="002060"/>
                </a:solidFill>
              </a:rPr>
              <a:t>Scale of socio-economic status</a:t>
            </a:r>
          </a:p>
          <a:p>
            <a:pPr marL="457200" indent="-457200" algn="l">
              <a:buFont typeface="Arial" pitchFamily="34" charset="0"/>
              <a:buChar char="•"/>
              <a:defRPr/>
            </a:pPr>
            <a:endParaRPr lang="en-GB" sz="2400" dirty="0" smtClean="0">
              <a:solidFill>
                <a:srgbClr val="002060"/>
              </a:solidFill>
            </a:endParaRPr>
          </a:p>
          <a:p>
            <a:pPr marL="457200" indent="-457200" algn="l">
              <a:buFont typeface="Arial" pitchFamily="34" charset="0"/>
              <a:buChar char="•"/>
              <a:defRPr/>
            </a:pPr>
            <a:r>
              <a:rPr lang="en-GB" sz="2400" dirty="0" smtClean="0">
                <a:solidFill>
                  <a:srgbClr val="002060"/>
                </a:solidFill>
              </a:rPr>
              <a:t>CAMSIS</a:t>
            </a:r>
            <a:r>
              <a:rPr lang="en-GB" sz="2400" dirty="0">
                <a:solidFill>
                  <a:srgbClr val="002060"/>
                </a:solidFill>
              </a:rPr>
              <a:t>: Social Interaction and Stratification </a:t>
            </a:r>
            <a:r>
              <a:rPr lang="en-GB" sz="2400" dirty="0" smtClean="0">
                <a:solidFill>
                  <a:srgbClr val="002060"/>
                </a:solidFill>
              </a:rPr>
              <a:t>Scale (CAMSIS)</a:t>
            </a:r>
          </a:p>
          <a:p>
            <a:pPr marL="452438" lvl="1" indent="-452438" algn="l">
              <a:defRPr/>
            </a:pPr>
            <a:r>
              <a:rPr lang="en-GB" sz="2400" i="1" dirty="0" smtClean="0">
                <a:solidFill>
                  <a:srgbClr val="002060"/>
                </a:solidFill>
              </a:rPr>
              <a:t>	Scale </a:t>
            </a:r>
            <a:r>
              <a:rPr lang="en-GB" sz="2400" i="1" dirty="0">
                <a:solidFill>
                  <a:srgbClr val="002060"/>
                </a:solidFill>
              </a:rPr>
              <a:t>with Mean =50 (</a:t>
            </a:r>
            <a:r>
              <a:rPr lang="en-GB" sz="2400" i="1" dirty="0" err="1">
                <a:solidFill>
                  <a:srgbClr val="002060"/>
                </a:solidFill>
              </a:rPr>
              <a:t>sd</a:t>
            </a:r>
            <a:r>
              <a:rPr lang="en-GB" sz="2400" i="1" dirty="0">
                <a:solidFill>
                  <a:srgbClr val="002060"/>
                </a:solidFill>
              </a:rPr>
              <a:t>=15)</a:t>
            </a:r>
          </a:p>
          <a:p>
            <a:pPr algn="l">
              <a:defRPr/>
            </a:pPr>
            <a:endParaRPr lang="en-GB" sz="2400" b="1" dirty="0" smtClean="0">
              <a:solidFill>
                <a:srgbClr val="002060"/>
              </a:solidFill>
            </a:endParaRPr>
          </a:p>
          <a:p>
            <a:pPr algn="l">
              <a:defRPr/>
            </a:pPr>
            <a:r>
              <a:rPr lang="en-GB" sz="2400" b="1" dirty="0" smtClean="0">
                <a:solidFill>
                  <a:srgbClr val="002060"/>
                </a:solidFill>
              </a:rPr>
              <a:t>Income Related </a:t>
            </a:r>
          </a:p>
          <a:p>
            <a:pPr algn="l">
              <a:defRPr/>
            </a:pPr>
            <a:endParaRPr lang="en-GB" sz="2400" b="1" dirty="0">
              <a:solidFill>
                <a:srgbClr val="002060"/>
              </a:solidFill>
            </a:endParaRPr>
          </a:p>
          <a:p>
            <a:pPr marL="457200" indent="-457200" algn="l">
              <a:buFont typeface="Arial" pitchFamily="34" charset="0"/>
              <a:buChar char="•"/>
              <a:defRPr/>
            </a:pPr>
            <a:r>
              <a:rPr lang="en-GB" sz="2400" dirty="0" smtClean="0">
                <a:solidFill>
                  <a:srgbClr val="002060"/>
                </a:solidFill>
              </a:rPr>
              <a:t> New Earning Survey scores (NES)</a:t>
            </a:r>
          </a:p>
          <a:p>
            <a:pPr marL="539750" lvl="1" algn="l">
              <a:defRPr/>
            </a:pPr>
            <a:r>
              <a:rPr lang="en-GB" sz="2400" i="1" dirty="0">
                <a:solidFill>
                  <a:srgbClr val="002060"/>
                </a:solidFill>
              </a:rPr>
              <a:t>Estimated mean monthly earnings SOC90 derived from SARs New Earnings Survey income estimations (Dale et al. 1995) </a:t>
            </a:r>
          </a:p>
          <a:p>
            <a:pPr marL="457200" indent="-457200" algn="l">
              <a:buFont typeface="Arial" pitchFamily="34" charset="0"/>
              <a:buChar char="•"/>
              <a:defRPr/>
            </a:pPr>
            <a:endParaRPr lang="en-GB" sz="2400" dirty="0">
              <a:solidFill>
                <a:srgbClr val="002060"/>
              </a:solidFill>
            </a:endParaRPr>
          </a:p>
          <a:p>
            <a:pPr marL="457200" indent="-457200" algn="l">
              <a:buFont typeface="Arial" pitchFamily="34" charset="0"/>
              <a:buChar char="•"/>
              <a:defRPr/>
            </a:pPr>
            <a:endParaRPr lang="en-GB" sz="2400" dirty="0" smtClean="0">
              <a:solidFill>
                <a:srgbClr val="002060"/>
              </a:solidFill>
            </a:endParaRPr>
          </a:p>
          <a:p>
            <a:pPr marL="457200" indent="-457200" algn="l">
              <a:buFont typeface="+mj-lt"/>
              <a:buAutoNum type="arabicPeriod"/>
              <a:defRPr/>
            </a:pPr>
            <a:endParaRPr lang="en-GB" sz="2400" i="1" dirty="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19</a:t>
            </a:fld>
            <a:endParaRPr lang="en-GB" dirty="0"/>
          </a:p>
        </p:txBody>
      </p:sp>
    </p:spTree>
    <p:extLst>
      <p:ext uri="{BB962C8B-B14F-4D97-AF65-F5344CB8AC3E}">
        <p14:creationId xmlns:p14="http://schemas.microsoft.com/office/powerpoint/2010/main" val="2173944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08504" cy="4950296"/>
          </a:xfrm>
        </p:spPr>
        <p:txBody>
          <a:bodyPr/>
          <a:lstStyle/>
          <a:p>
            <a:pPr marL="514350" indent="-514350">
              <a:spcAft>
                <a:spcPts val="600"/>
              </a:spcAft>
              <a:buFont typeface="+mj-lt"/>
              <a:buAutoNum type="arabicPeriod"/>
            </a:pPr>
            <a:endParaRPr lang="en-GB" dirty="0" smtClean="0"/>
          </a:p>
          <a:p>
            <a:pPr marL="514350" indent="-514350">
              <a:spcAft>
                <a:spcPts val="600"/>
              </a:spcAft>
              <a:buFont typeface="+mj-lt"/>
              <a:buAutoNum type="arabicPeriod"/>
            </a:pPr>
            <a:r>
              <a:rPr lang="en-GB" dirty="0" smtClean="0">
                <a:solidFill>
                  <a:srgbClr val="002060"/>
                </a:solidFill>
              </a:rPr>
              <a:t>Measuring key variables </a:t>
            </a:r>
          </a:p>
          <a:p>
            <a:pPr marL="514350" indent="-514350">
              <a:spcAft>
                <a:spcPts val="600"/>
              </a:spcAft>
              <a:buFont typeface="+mj-lt"/>
              <a:buAutoNum type="arabicPeriod"/>
            </a:pPr>
            <a:r>
              <a:rPr lang="en-GB" dirty="0" smtClean="0">
                <a:solidFill>
                  <a:srgbClr val="002060"/>
                </a:solidFill>
              </a:rPr>
              <a:t>General Certificate of Secondary Education (GCSE)</a:t>
            </a:r>
          </a:p>
          <a:p>
            <a:pPr marL="514350" indent="-514350">
              <a:spcAft>
                <a:spcPts val="600"/>
              </a:spcAft>
              <a:buFont typeface="+mj-lt"/>
              <a:buAutoNum type="arabicPeriod"/>
            </a:pPr>
            <a:r>
              <a:rPr lang="en-GB" dirty="0" smtClean="0">
                <a:solidFill>
                  <a:srgbClr val="002060"/>
                </a:solidFill>
              </a:rPr>
              <a:t>Youth Cohort Study of England and Wales</a:t>
            </a:r>
          </a:p>
          <a:p>
            <a:pPr marL="514350" indent="-514350">
              <a:spcAft>
                <a:spcPts val="600"/>
              </a:spcAft>
              <a:buFont typeface="+mj-lt"/>
              <a:buAutoNum type="arabicPeriod"/>
            </a:pPr>
            <a:r>
              <a:rPr lang="en-GB" dirty="0" smtClean="0">
                <a:solidFill>
                  <a:srgbClr val="002060"/>
                </a:solidFill>
              </a:rPr>
              <a:t>Analyses</a:t>
            </a:r>
          </a:p>
          <a:p>
            <a:pPr marL="514350" indent="-514350">
              <a:spcAft>
                <a:spcPts val="600"/>
              </a:spcAft>
              <a:buFont typeface="+mj-lt"/>
              <a:buAutoNum type="arabicPeriod"/>
            </a:pPr>
            <a:r>
              <a:rPr lang="en-GB" dirty="0" smtClean="0">
                <a:solidFill>
                  <a:srgbClr val="002060"/>
                </a:solidFill>
              </a:rPr>
              <a:t>Comments</a:t>
            </a:r>
          </a:p>
          <a:p>
            <a:pPr marL="514350" indent="-514350">
              <a:spcAft>
                <a:spcPts val="600"/>
              </a:spcAft>
              <a:buFont typeface="+mj-lt"/>
              <a:buAutoNum type="arabicPeriod"/>
            </a:pPr>
            <a:r>
              <a:rPr lang="en-GB" dirty="0" smtClean="0">
                <a:solidFill>
                  <a:srgbClr val="002060"/>
                </a:solidFill>
              </a:rPr>
              <a:t>Conclusions</a:t>
            </a:r>
            <a:endParaRPr lang="en-GB" dirty="0">
              <a:solidFill>
                <a:srgbClr val="002060"/>
              </a:solidFill>
            </a:endParaRPr>
          </a:p>
        </p:txBody>
      </p:sp>
      <p:sp>
        <p:nvSpPr>
          <p:cNvPr id="4" name="Title 1"/>
          <p:cNvSpPr txBox="1">
            <a:spLocks/>
          </p:cNvSpPr>
          <p:nvPr/>
        </p:nvSpPr>
        <p:spPr>
          <a:xfrm>
            <a:off x="0" y="0"/>
            <a:ext cx="9144000" cy="1143000"/>
          </a:xfrm>
          <a:prstGeom prst="rect">
            <a:avLst/>
          </a:prstGeom>
          <a:solidFill>
            <a:srgbClr val="0F3295"/>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solidFill>
                  <a:schemeClr val="bg1"/>
                </a:solidFill>
              </a:rPr>
              <a:t>Structure</a:t>
            </a:r>
            <a:endParaRPr lang="en-GB" dirty="0" smtClean="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6114728"/>
            <a:ext cx="895350" cy="7334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9995" y="6099624"/>
            <a:ext cx="1352550" cy="742950"/>
          </a:xfrm>
          <a:prstGeom prst="rect">
            <a:avLst/>
          </a:prstGeom>
        </p:spPr>
      </p:pic>
    </p:spTree>
    <p:extLst>
      <p:ext uri="{BB962C8B-B14F-4D97-AF65-F5344CB8AC3E}">
        <p14:creationId xmlns:p14="http://schemas.microsoft.com/office/powerpoint/2010/main" val="24538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The Analytical Focus</a:t>
            </a:r>
          </a:p>
        </p:txBody>
      </p:sp>
      <p:sp>
        <p:nvSpPr>
          <p:cNvPr id="21507" name="Subtitle 2"/>
          <p:cNvSpPr>
            <a:spLocks noGrp="1"/>
          </p:cNvSpPr>
          <p:nvPr>
            <p:ph type="subTitle" idx="1"/>
          </p:nvPr>
        </p:nvSpPr>
        <p:spPr>
          <a:xfrm>
            <a:off x="0" y="1214438"/>
            <a:ext cx="9144000" cy="5357812"/>
          </a:xfrm>
        </p:spPr>
        <p:txBody>
          <a:bodyPr>
            <a:normAutofit lnSpcReduction="10000"/>
          </a:bodyPr>
          <a:lstStyle/>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r>
              <a:rPr lang="en-GB" sz="2400" dirty="0">
                <a:solidFill>
                  <a:schemeClr val="tx2"/>
                </a:solidFill>
              </a:rPr>
              <a:t>D</a:t>
            </a:r>
            <a:r>
              <a:rPr lang="en-GB" sz="2400" dirty="0" smtClean="0">
                <a:solidFill>
                  <a:schemeClr val="tx2"/>
                </a:solidFill>
              </a:rPr>
              <a:t>ataset </a:t>
            </a:r>
            <a:r>
              <a:rPr lang="en-GB" sz="2400" dirty="0" err="1" smtClean="0">
                <a:solidFill>
                  <a:schemeClr val="tx2"/>
                </a:solidFill>
              </a:rPr>
              <a:t>Croxford</a:t>
            </a:r>
            <a:r>
              <a:rPr lang="en-GB" sz="2400" dirty="0" smtClean="0">
                <a:solidFill>
                  <a:schemeClr val="tx2"/>
                </a:solidFill>
              </a:rPr>
              <a:t> </a:t>
            </a:r>
            <a:r>
              <a:rPr lang="en-GB" sz="2400" i="1" dirty="0" smtClean="0">
                <a:solidFill>
                  <a:schemeClr val="tx2"/>
                </a:solidFill>
              </a:rPr>
              <a:t>et al. </a:t>
            </a:r>
            <a:r>
              <a:rPr lang="en-GB" sz="2400" dirty="0" smtClean="0">
                <a:solidFill>
                  <a:schemeClr val="tx2"/>
                </a:solidFill>
              </a:rPr>
              <a:t>(2007) </a:t>
            </a:r>
            <a:r>
              <a:rPr lang="en-GB" sz="2400" b="1" dirty="0" smtClean="0">
                <a:solidFill>
                  <a:schemeClr val="tx2"/>
                </a:solidFill>
              </a:rPr>
              <a:t>SN 5765</a:t>
            </a:r>
          </a:p>
          <a:p>
            <a:pPr marL="180975" indent="-180975" algn="l" eaLnBrk="1" hangingPunct="1">
              <a:buFont typeface="Arial" pitchFamily="34" charset="0"/>
              <a:buChar char="•"/>
            </a:pPr>
            <a:endParaRPr lang="en-GB" sz="2400" b="1" dirty="0" smtClean="0">
              <a:solidFill>
                <a:schemeClr val="tx2"/>
              </a:solidFill>
            </a:endParaRPr>
          </a:p>
          <a:p>
            <a:pPr marL="180975" indent="-180975" algn="l" eaLnBrk="1" hangingPunct="1">
              <a:buFont typeface="Arial" pitchFamily="34" charset="0"/>
              <a:buChar char="•"/>
            </a:pPr>
            <a:r>
              <a:rPr lang="en-GB" sz="2400" dirty="0" smtClean="0">
                <a:solidFill>
                  <a:schemeClr val="tx2"/>
                </a:solidFill>
              </a:rPr>
              <a:t>1990s cohorts (1990, 1993, 1995, 1997, 1999)</a:t>
            </a:r>
          </a:p>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r>
              <a:rPr lang="en-GB" sz="2400" dirty="0" smtClean="0">
                <a:solidFill>
                  <a:schemeClr val="tx2"/>
                </a:solidFill>
              </a:rPr>
              <a:t>Comprehensive school pupils</a:t>
            </a:r>
          </a:p>
          <a:p>
            <a:pPr marL="722313" indent="-269875" algn="l" eaLnBrk="1" hangingPunct="1">
              <a:buFont typeface="Calibri" pitchFamily="34" charset="0"/>
              <a:buChar char="―"/>
            </a:pPr>
            <a:r>
              <a:rPr lang="en-GB" sz="2000" dirty="0" smtClean="0">
                <a:solidFill>
                  <a:schemeClr val="tx2"/>
                </a:solidFill>
              </a:rPr>
              <a:t>	Free schooling</a:t>
            </a:r>
          </a:p>
          <a:p>
            <a:pPr marL="722313" indent="-269875" algn="l" eaLnBrk="1" hangingPunct="1">
              <a:buFont typeface="Calibri" pitchFamily="34" charset="0"/>
              <a:buChar char="―"/>
            </a:pPr>
            <a:r>
              <a:rPr lang="en-GB" sz="2000" dirty="0" smtClean="0">
                <a:solidFill>
                  <a:schemeClr val="tx2"/>
                </a:solidFill>
              </a:rPr>
              <a:t>	No educational selection</a:t>
            </a:r>
          </a:p>
          <a:p>
            <a:pPr marL="180975" indent="-180975" algn="l" eaLnBrk="1" hangingPunct="1">
              <a:buFont typeface="Arial" pitchFamily="34" charset="0"/>
              <a:buChar char="•"/>
            </a:pPr>
            <a:endParaRPr lang="en-GB" sz="1200" dirty="0" smtClean="0">
              <a:solidFill>
                <a:schemeClr val="tx2"/>
              </a:solidFill>
            </a:endParaRPr>
          </a:p>
          <a:p>
            <a:pPr marL="180975" indent="-180975" algn="l" eaLnBrk="1" hangingPunct="1">
              <a:buFont typeface="Arial" pitchFamily="34" charset="0"/>
              <a:buChar char="•"/>
            </a:pPr>
            <a:endParaRPr lang="en-GB" sz="1200" dirty="0" smtClean="0">
              <a:solidFill>
                <a:schemeClr val="tx2"/>
              </a:solidFill>
            </a:endParaRPr>
          </a:p>
          <a:p>
            <a:pPr marL="180975" indent="-180975" algn="l" eaLnBrk="1" hangingPunct="1">
              <a:buFont typeface="Arial" pitchFamily="34" charset="0"/>
              <a:buChar char="•"/>
            </a:pPr>
            <a:r>
              <a:rPr lang="en-GB" sz="2400" dirty="0" smtClean="0">
                <a:solidFill>
                  <a:schemeClr val="tx2"/>
                </a:solidFill>
              </a:rPr>
              <a:t>Complete information on parental occupations and other measures (n=55120)</a:t>
            </a:r>
          </a:p>
          <a:p>
            <a:pPr marL="180975" indent="-180975" algn="l" eaLnBrk="1" hangingPunct="1">
              <a:buFont typeface="Arial" pitchFamily="34" charset="0"/>
              <a:buChar char="•"/>
            </a:pPr>
            <a:endParaRPr lang="en-GB" sz="2400" b="1" dirty="0" smtClean="0">
              <a:solidFill>
                <a:schemeClr val="tx2"/>
              </a:solidFill>
            </a:endParaRPr>
          </a:p>
          <a:p>
            <a:pPr marL="180975" indent="-180975" algn="l">
              <a:buFont typeface="Arial" pitchFamily="34" charset="0"/>
              <a:buChar char="•"/>
            </a:pPr>
            <a:r>
              <a:rPr lang="en-GB" sz="2400" dirty="0" smtClean="0">
                <a:solidFill>
                  <a:schemeClr val="tx2"/>
                </a:solidFill>
              </a:rPr>
              <a:t>Single level analysis – no school identifiers in YCS </a:t>
            </a:r>
            <a:r>
              <a:rPr lang="en-GB" sz="2400" b="1" dirty="0">
                <a:solidFill>
                  <a:schemeClr val="tx2"/>
                </a:solidFill>
              </a:rPr>
              <a:t>SN 5765</a:t>
            </a:r>
          </a:p>
          <a:p>
            <a:pPr marL="180975" indent="-180975" algn="l" eaLnBrk="1" hangingPunct="1">
              <a:buFont typeface="Arial" pitchFamily="34" charset="0"/>
              <a:buChar char="•"/>
            </a:pPr>
            <a:endParaRPr lang="en-GB" sz="2400" dirty="0" smtClean="0">
              <a:solidFill>
                <a:schemeClr val="tx2"/>
              </a:solidFill>
            </a:endParaRPr>
          </a:p>
          <a:p>
            <a:pPr marL="180975" indent="-180975" algn="l" eaLnBrk="1" hangingPunct="1">
              <a:buFont typeface="Arial" pitchFamily="34" charset="0"/>
              <a:buChar char="•"/>
            </a:pPr>
            <a:endParaRPr lang="en-GB" sz="2400" b="1"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20</a:t>
            </a:fld>
            <a:endParaRPr lang="en-GB" dirty="0"/>
          </a:p>
        </p:txBody>
      </p:sp>
    </p:spTree>
    <p:extLst>
      <p:ext uri="{BB962C8B-B14F-4D97-AF65-F5344CB8AC3E}">
        <p14:creationId xmlns:p14="http://schemas.microsoft.com/office/powerpoint/2010/main" val="2661783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0"/>
            <a:ext cx="9144000" cy="928688"/>
          </a:xfrm>
          <a:solidFill>
            <a:srgbClr val="0F3295"/>
          </a:solidFill>
        </p:spPr>
        <p:txBody>
          <a:bodyPr>
            <a:normAutofit/>
          </a:bodyPr>
          <a:lstStyle/>
          <a:p>
            <a:pPr eaLnBrk="1" hangingPunct="1"/>
            <a:r>
              <a:rPr lang="en-GB" sz="4000" dirty="0" smtClean="0">
                <a:solidFill>
                  <a:schemeClr val="bg1"/>
                </a:solidFill>
              </a:rPr>
              <a:t>Summary of Results</a:t>
            </a:r>
          </a:p>
        </p:txBody>
      </p:sp>
      <p:sp>
        <p:nvSpPr>
          <p:cNvPr id="3" name="Subtitle 2"/>
          <p:cNvSpPr>
            <a:spLocks noGrp="1"/>
          </p:cNvSpPr>
          <p:nvPr>
            <p:ph type="subTitle" idx="1"/>
          </p:nvPr>
        </p:nvSpPr>
        <p:spPr>
          <a:xfrm>
            <a:off x="0" y="928688"/>
            <a:ext cx="9144000" cy="5643562"/>
          </a:xfrm>
        </p:spPr>
        <p:txBody>
          <a:bodyPr rtlCol="0">
            <a:normAutofit fontScale="92500" lnSpcReduction="10000"/>
          </a:bodyPr>
          <a:lstStyle/>
          <a:p>
            <a:pPr marL="357188" indent="-357188" algn="l" eaLnBrk="1" fontAlgn="auto" hangingPunct="1">
              <a:spcAft>
                <a:spcPts val="0"/>
              </a:spcAft>
              <a:defRPr/>
            </a:pPr>
            <a:r>
              <a:rPr lang="en-GB" sz="2500" dirty="0" smtClean="0">
                <a:solidFill>
                  <a:srgbClr val="0F3295"/>
                </a:solidFill>
              </a:rPr>
              <a:t>Extended analyses of the Youth Cohort Study of England and Wales</a:t>
            </a:r>
          </a:p>
          <a:p>
            <a:pPr marL="173038" indent="-173038" algn="l" eaLnBrk="1" fontAlgn="auto" hangingPunct="1">
              <a:lnSpc>
                <a:spcPct val="80000"/>
              </a:lnSpc>
              <a:spcAft>
                <a:spcPts val="0"/>
              </a:spcAft>
              <a:buFont typeface="Arial" pitchFamily="34" charset="0"/>
              <a:buChar char="•"/>
              <a:defRPr/>
            </a:pPr>
            <a:endParaRPr lang="en-GB" sz="2400" dirty="0" smtClean="0">
              <a:solidFill>
                <a:schemeClr val="tx2"/>
              </a:solidFill>
            </a:endParaRPr>
          </a:p>
          <a:p>
            <a:pPr marL="173038" indent="-173038" algn="l" eaLnBrk="1" fontAlgn="auto" hangingPunct="1">
              <a:lnSpc>
                <a:spcPct val="80000"/>
              </a:lnSpc>
              <a:spcAft>
                <a:spcPts val="0"/>
              </a:spcAft>
              <a:buFont typeface="Arial" pitchFamily="34" charset="0"/>
              <a:buChar char="•"/>
              <a:defRPr/>
            </a:pPr>
            <a:r>
              <a:rPr lang="en-GB" sz="2400" dirty="0" smtClean="0">
                <a:solidFill>
                  <a:schemeClr val="tx2"/>
                </a:solidFill>
              </a:rPr>
              <a:t>Overall trend</a:t>
            </a:r>
          </a:p>
          <a:p>
            <a:pPr marL="630238" lvl="2" indent="-173038" algn="l" eaLnBrk="1" fontAlgn="auto" hangingPunct="1">
              <a:lnSpc>
                <a:spcPct val="80000"/>
              </a:lnSpc>
              <a:spcAft>
                <a:spcPts val="0"/>
              </a:spcAft>
              <a:buFont typeface="Arial" pitchFamily="34" charset="0"/>
              <a:buChar char="•"/>
              <a:defRPr/>
            </a:pPr>
            <a:r>
              <a:rPr lang="en-GB" dirty="0" smtClean="0">
                <a:solidFill>
                  <a:schemeClr val="tx2"/>
                </a:solidFill>
              </a:rPr>
              <a:t>Increasing proportions getting the benchmark 5+GCSEs (A*-C)</a:t>
            </a:r>
          </a:p>
          <a:p>
            <a:pPr marL="630238" lvl="2" indent="-173038" algn="l" eaLnBrk="1" fontAlgn="auto" hangingPunct="1">
              <a:lnSpc>
                <a:spcPct val="80000"/>
              </a:lnSpc>
              <a:spcAft>
                <a:spcPts val="0"/>
              </a:spcAft>
              <a:buFont typeface="Arial" pitchFamily="34" charset="0"/>
              <a:buChar char="•"/>
              <a:defRPr/>
            </a:pPr>
            <a:r>
              <a:rPr lang="en-GB" dirty="0" smtClean="0">
                <a:solidFill>
                  <a:schemeClr val="tx2"/>
                </a:solidFill>
              </a:rPr>
              <a:t>Increasing mean number of A*-C grade GCSEs</a:t>
            </a:r>
          </a:p>
          <a:p>
            <a:pPr marL="630238" lvl="2" indent="-173038" algn="l" eaLnBrk="1" fontAlgn="auto" hangingPunct="1">
              <a:lnSpc>
                <a:spcPct val="80000"/>
              </a:lnSpc>
              <a:spcAft>
                <a:spcPts val="0"/>
              </a:spcAft>
              <a:buFont typeface="Arial" pitchFamily="34" charset="0"/>
              <a:buChar char="•"/>
              <a:defRPr/>
            </a:pPr>
            <a:r>
              <a:rPr lang="en-GB" dirty="0" smtClean="0">
                <a:solidFill>
                  <a:schemeClr val="tx2"/>
                </a:solidFill>
              </a:rPr>
              <a:t>Increasing mean GCSE points score</a:t>
            </a:r>
          </a:p>
          <a:p>
            <a:pPr marL="173038" lvl="1" indent="-173038" algn="l" eaLnBrk="1" fontAlgn="auto" hangingPunct="1">
              <a:lnSpc>
                <a:spcPct val="80000"/>
              </a:lnSpc>
              <a:spcAft>
                <a:spcPts val="0"/>
              </a:spcAft>
              <a:buFont typeface="Arial" pitchFamily="34" charset="0"/>
              <a:buChar char="•"/>
              <a:defRPr/>
            </a:pPr>
            <a:endParaRPr lang="en-GB" sz="2000" dirty="0" smtClean="0">
              <a:solidFill>
                <a:schemeClr val="tx2"/>
              </a:solidFill>
            </a:endParaRPr>
          </a:p>
          <a:p>
            <a:pPr marL="173038" indent="-173038" algn="l" eaLnBrk="1" fontAlgn="auto" hangingPunct="1">
              <a:lnSpc>
                <a:spcPct val="80000"/>
              </a:lnSpc>
              <a:spcAft>
                <a:spcPts val="0"/>
              </a:spcAft>
              <a:buFont typeface="Arial" pitchFamily="34" charset="0"/>
              <a:buChar char="•"/>
              <a:defRPr/>
            </a:pPr>
            <a:r>
              <a:rPr lang="en-GB" sz="2400" dirty="0" smtClean="0">
                <a:solidFill>
                  <a:schemeClr val="tx2"/>
                </a:solidFill>
              </a:rPr>
              <a:t>Gender</a:t>
            </a:r>
          </a:p>
          <a:p>
            <a:pPr marL="630238" lvl="2" indent="-173038" algn="l" eaLnBrk="1" fontAlgn="auto" hangingPunct="1">
              <a:lnSpc>
                <a:spcPct val="80000"/>
              </a:lnSpc>
              <a:spcAft>
                <a:spcPts val="0"/>
              </a:spcAft>
              <a:buFont typeface="Arial" pitchFamily="34" charset="0"/>
              <a:buChar char="•"/>
              <a:defRPr/>
            </a:pPr>
            <a:r>
              <a:rPr lang="en-GB" dirty="0" smtClean="0">
                <a:solidFill>
                  <a:schemeClr val="tx2"/>
                </a:solidFill>
              </a:rPr>
              <a:t>Female pupils outperforming male pupils</a:t>
            </a:r>
          </a:p>
          <a:p>
            <a:pPr marL="173038" lvl="1" indent="-173038" algn="l" eaLnBrk="1" fontAlgn="auto" hangingPunct="1">
              <a:lnSpc>
                <a:spcPct val="80000"/>
              </a:lnSpc>
              <a:spcAft>
                <a:spcPts val="0"/>
              </a:spcAft>
              <a:buFont typeface="Arial" pitchFamily="34" charset="0"/>
              <a:buChar char="•"/>
              <a:defRPr/>
            </a:pPr>
            <a:endParaRPr lang="en-GB" sz="2000" dirty="0" smtClean="0">
              <a:solidFill>
                <a:schemeClr val="tx2"/>
              </a:solidFill>
            </a:endParaRPr>
          </a:p>
          <a:p>
            <a:pPr marL="173038" indent="-173038" algn="l" eaLnBrk="1" fontAlgn="auto" hangingPunct="1">
              <a:lnSpc>
                <a:spcPct val="80000"/>
              </a:lnSpc>
              <a:spcAft>
                <a:spcPts val="0"/>
              </a:spcAft>
              <a:buFont typeface="Arial" pitchFamily="34" charset="0"/>
              <a:buChar char="•"/>
              <a:defRPr/>
            </a:pPr>
            <a:r>
              <a:rPr lang="en-GB" sz="2400" dirty="0" smtClean="0">
                <a:solidFill>
                  <a:schemeClr val="tx2"/>
                </a:solidFill>
              </a:rPr>
              <a:t>Ethnicity</a:t>
            </a:r>
          </a:p>
          <a:p>
            <a:pPr marL="630238" lvl="2" indent="-173038" algn="l" eaLnBrk="1" fontAlgn="auto" hangingPunct="1">
              <a:lnSpc>
                <a:spcPct val="80000"/>
              </a:lnSpc>
              <a:spcAft>
                <a:spcPts val="0"/>
              </a:spcAft>
              <a:buFont typeface="Arial" pitchFamily="34" charset="0"/>
              <a:buChar char="•"/>
              <a:defRPr/>
            </a:pPr>
            <a:r>
              <a:rPr lang="en-GB" sz="2000" dirty="0" smtClean="0">
                <a:solidFill>
                  <a:schemeClr val="tx2"/>
                </a:solidFill>
              </a:rPr>
              <a:t>Some groups doing better than white pupils (e.g. Indian pupils)</a:t>
            </a:r>
          </a:p>
          <a:p>
            <a:pPr marL="630238" lvl="2" indent="-173038" algn="l" eaLnBrk="1" fontAlgn="auto" hangingPunct="1">
              <a:lnSpc>
                <a:spcPct val="80000"/>
              </a:lnSpc>
              <a:spcAft>
                <a:spcPts val="0"/>
              </a:spcAft>
              <a:buFont typeface="Arial" pitchFamily="34" charset="0"/>
              <a:buChar char="•"/>
              <a:defRPr/>
            </a:pPr>
            <a:r>
              <a:rPr lang="en-GB" sz="2000" dirty="0" smtClean="0">
                <a:solidFill>
                  <a:schemeClr val="tx2"/>
                </a:solidFill>
              </a:rPr>
              <a:t>Other groups doing worse (e.g. Black pupils)</a:t>
            </a:r>
          </a:p>
          <a:p>
            <a:pPr marL="173038" indent="-173038" algn="l" eaLnBrk="1" fontAlgn="auto" hangingPunct="1">
              <a:lnSpc>
                <a:spcPct val="80000"/>
              </a:lnSpc>
              <a:spcAft>
                <a:spcPts val="0"/>
              </a:spcAft>
              <a:buFont typeface="Arial" pitchFamily="34" charset="0"/>
              <a:buChar char="•"/>
              <a:defRPr/>
            </a:pPr>
            <a:endParaRPr lang="en-GB" sz="2400" dirty="0" smtClean="0">
              <a:solidFill>
                <a:schemeClr val="tx2"/>
              </a:solidFill>
            </a:endParaRPr>
          </a:p>
          <a:p>
            <a:pPr marL="173038" indent="-173038" algn="l" eaLnBrk="1" fontAlgn="auto" hangingPunct="1">
              <a:lnSpc>
                <a:spcPct val="80000"/>
              </a:lnSpc>
              <a:spcAft>
                <a:spcPts val="0"/>
              </a:spcAft>
              <a:buFont typeface="Arial" pitchFamily="34" charset="0"/>
              <a:buChar char="•"/>
              <a:defRPr/>
            </a:pPr>
            <a:r>
              <a:rPr lang="en-GB" sz="2400" dirty="0" smtClean="0">
                <a:solidFill>
                  <a:schemeClr val="tx2"/>
                </a:solidFill>
              </a:rPr>
              <a:t>Parental Occupation</a:t>
            </a:r>
          </a:p>
          <a:p>
            <a:pPr marL="630238" lvl="2" indent="-173038" algn="l" eaLnBrk="1" fontAlgn="auto" hangingPunct="1">
              <a:lnSpc>
                <a:spcPct val="80000"/>
              </a:lnSpc>
              <a:spcAft>
                <a:spcPts val="0"/>
              </a:spcAft>
              <a:buFont typeface="Arial" pitchFamily="34" charset="0"/>
              <a:buChar char="•"/>
              <a:defRPr/>
            </a:pPr>
            <a:r>
              <a:rPr lang="en-GB" sz="2000" dirty="0" smtClean="0">
                <a:solidFill>
                  <a:schemeClr val="tx2"/>
                </a:solidFill>
              </a:rPr>
              <a:t>Observable gradient</a:t>
            </a:r>
          </a:p>
          <a:p>
            <a:pPr marL="630238" lvl="2" indent="-173038" algn="l" eaLnBrk="1" fontAlgn="auto" hangingPunct="1">
              <a:lnSpc>
                <a:spcPct val="80000"/>
              </a:lnSpc>
              <a:spcAft>
                <a:spcPts val="0"/>
              </a:spcAft>
              <a:buFont typeface="Arial" pitchFamily="34" charset="0"/>
              <a:buChar char="•"/>
              <a:defRPr/>
            </a:pPr>
            <a:r>
              <a:rPr lang="en-GB" sz="2000" dirty="0" smtClean="0">
                <a:solidFill>
                  <a:schemeClr val="tx2"/>
                </a:solidFill>
              </a:rPr>
              <a:t>Lower levels of GCSE attainment from those pupils with less occupationally advantaged parents</a:t>
            </a:r>
          </a:p>
          <a:p>
            <a:pPr algn="l" eaLnBrk="1" fontAlgn="auto" hangingPunct="1">
              <a:spcAft>
                <a:spcPts val="0"/>
              </a:spcAft>
              <a:defRPr/>
            </a:pPr>
            <a:endParaRPr lang="en-GB" sz="4000" dirty="0" smtClean="0">
              <a:solidFill>
                <a:srgbClr val="0F3295"/>
              </a:solidFill>
            </a:endParaRPr>
          </a:p>
          <a:p>
            <a:pPr algn="l" eaLnBrk="1" fontAlgn="auto" hangingPunct="1">
              <a:spcAft>
                <a:spcPts val="0"/>
              </a:spcAft>
              <a:defRPr/>
            </a:pPr>
            <a:endParaRPr lang="en-GB" sz="4000" dirty="0" smtClean="0">
              <a:solidFill>
                <a:srgbClr val="0F3295"/>
              </a:solidFill>
            </a:endParaRPr>
          </a:p>
          <a:p>
            <a:pPr algn="l" eaLnBrk="1" fontAlgn="auto" hangingPunct="1">
              <a:spcAft>
                <a:spcPts val="0"/>
              </a:spcAft>
              <a:defRPr/>
            </a:pPr>
            <a:endParaRPr lang="en-GB" sz="4000" dirty="0" smtClean="0">
              <a:solidFill>
                <a:srgbClr val="0F3295"/>
              </a:solidFill>
            </a:endParaRPr>
          </a:p>
          <a:p>
            <a:pPr algn="l" eaLnBrk="1" fontAlgn="auto" hangingPunct="1">
              <a:spcAft>
                <a:spcPts val="0"/>
              </a:spcAft>
              <a:defRPr/>
            </a:pPr>
            <a:endParaRPr lang="en-GB" sz="4000" dirty="0" smtClean="0">
              <a:solidFill>
                <a:srgbClr val="0F3295"/>
              </a:solidFill>
            </a:endParaRPr>
          </a:p>
          <a:p>
            <a:pPr algn="l" eaLnBrk="1" fontAlgn="auto" hangingPunct="1">
              <a:spcAft>
                <a:spcPts val="0"/>
              </a:spcAft>
              <a:defRPr/>
            </a:pPr>
            <a:endParaRPr lang="en-GB" sz="4000" dirty="0">
              <a:solidFill>
                <a:srgbClr val="0F3295"/>
              </a:solidFill>
            </a:endParaRPr>
          </a:p>
        </p:txBody>
      </p:sp>
      <p:sp>
        <p:nvSpPr>
          <p:cNvPr id="5" name="Slide Number Placeholder 4"/>
          <p:cNvSpPr>
            <a:spLocks noGrp="1"/>
          </p:cNvSpPr>
          <p:nvPr>
            <p:ph type="sldNum" sz="quarter" idx="12"/>
          </p:nvPr>
        </p:nvSpPr>
        <p:spPr/>
        <p:txBody>
          <a:bodyPr/>
          <a:lstStyle/>
          <a:p>
            <a:pPr>
              <a:defRPr/>
            </a:pPr>
            <a:fld id="{87F23B27-0FF5-427D-9E8E-C43A3BBFB88E}" type="slidenum">
              <a:rPr lang="en-GB"/>
              <a:pPr>
                <a:defRPr/>
              </a:pPr>
              <a:t>21</a:t>
            </a:fld>
            <a:endParaRPr lang="en-GB"/>
          </a:p>
        </p:txBody>
      </p:sp>
    </p:spTree>
    <p:extLst>
      <p:ext uri="{BB962C8B-B14F-4D97-AF65-F5344CB8AC3E}">
        <p14:creationId xmlns:p14="http://schemas.microsoft.com/office/powerpoint/2010/main" val="3750440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0912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6495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7232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5456"/>
            <a:ext cx="9163040" cy="682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5603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2114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192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95679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035" y="-22202"/>
            <a:ext cx="9241823" cy="688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172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420" y="-102665"/>
            <a:ext cx="9252519" cy="698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9644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281" y="-99392"/>
            <a:ext cx="9343801"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502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Measuring Key Variables</a:t>
            </a:r>
          </a:p>
        </p:txBody>
      </p:sp>
      <p:sp>
        <p:nvSpPr>
          <p:cNvPr id="6147" name="Subtitle 2"/>
          <p:cNvSpPr>
            <a:spLocks noGrp="1"/>
          </p:cNvSpPr>
          <p:nvPr>
            <p:ph type="subTitle" idx="1"/>
          </p:nvPr>
        </p:nvSpPr>
        <p:spPr>
          <a:xfrm>
            <a:off x="0" y="1340768"/>
            <a:ext cx="9144000" cy="5445224"/>
          </a:xfrm>
        </p:spPr>
        <p:txBody>
          <a:bodyPr>
            <a:normAutofit/>
          </a:bodyPr>
          <a:lstStyle/>
          <a:p>
            <a:pPr marL="180975" indent="-180975" algn="l">
              <a:buFont typeface="Arial" pitchFamily="34" charset="0"/>
              <a:buChar char="•"/>
              <a:defRPr/>
            </a:pPr>
            <a:endParaRPr lang="en-GB" sz="2400" dirty="0" smtClean="0">
              <a:solidFill>
                <a:srgbClr val="002060"/>
              </a:solidFill>
            </a:endParaRPr>
          </a:p>
          <a:p>
            <a:pPr marL="180975" indent="-180975" algn="l">
              <a:buFont typeface="Arial" pitchFamily="34" charset="0"/>
              <a:buChar char="•"/>
              <a:defRPr/>
            </a:pPr>
            <a:r>
              <a:rPr lang="en-GB" sz="2800" dirty="0" smtClean="0">
                <a:solidFill>
                  <a:srgbClr val="002060"/>
                </a:solidFill>
              </a:rPr>
              <a:t>Measuring education</a:t>
            </a:r>
          </a:p>
          <a:p>
            <a:pPr marL="180975" indent="-180975" algn="l">
              <a:buFont typeface="Arial" pitchFamily="34" charset="0"/>
              <a:buChar char="•"/>
              <a:defRPr/>
            </a:pPr>
            <a:endParaRPr lang="en-GB" sz="2400" dirty="0">
              <a:solidFill>
                <a:srgbClr val="002060"/>
              </a:solidFill>
            </a:endParaRPr>
          </a:p>
          <a:p>
            <a:pPr algn="l">
              <a:defRPr/>
            </a:pPr>
            <a:r>
              <a:rPr lang="en-GB" sz="2400" i="1" dirty="0" smtClean="0">
                <a:solidFill>
                  <a:srgbClr val="002060"/>
                </a:solidFill>
              </a:rPr>
              <a:t>The </a:t>
            </a:r>
            <a:r>
              <a:rPr lang="en-GB" sz="2400" i="1" dirty="0">
                <a:solidFill>
                  <a:srgbClr val="002060"/>
                </a:solidFill>
              </a:rPr>
              <a:t>question of how to measure education and qualifications, or indeed what ‘measure’ means raises </a:t>
            </a:r>
            <a:r>
              <a:rPr lang="en-GB" sz="2400" i="1" dirty="0" smtClean="0">
                <a:solidFill>
                  <a:srgbClr val="002060"/>
                </a:solidFill>
              </a:rPr>
              <a:t>a difficult </a:t>
            </a:r>
            <a:r>
              <a:rPr lang="en-GB" sz="2400" i="1" dirty="0">
                <a:solidFill>
                  <a:srgbClr val="002060"/>
                </a:solidFill>
              </a:rPr>
              <a:t>issue, since there is no agreed standard way of categorising educational qualifications  </a:t>
            </a:r>
            <a:endParaRPr lang="en-GB" sz="2400" i="1" dirty="0" smtClean="0">
              <a:solidFill>
                <a:srgbClr val="002060"/>
              </a:solidFill>
            </a:endParaRPr>
          </a:p>
          <a:p>
            <a:pPr algn="l">
              <a:defRPr/>
            </a:pPr>
            <a:r>
              <a:rPr lang="en-GB" sz="2400" i="1" dirty="0" smtClean="0">
                <a:solidFill>
                  <a:srgbClr val="002060"/>
                </a:solidFill>
              </a:rPr>
              <a:t>(</a:t>
            </a:r>
            <a:r>
              <a:rPr lang="en-GB" sz="2400" i="1" dirty="0" err="1">
                <a:solidFill>
                  <a:srgbClr val="002060"/>
                </a:solidFill>
              </a:rPr>
              <a:t>Prandy</a:t>
            </a:r>
            <a:r>
              <a:rPr lang="en-GB" sz="2400" i="1" dirty="0">
                <a:solidFill>
                  <a:srgbClr val="002060"/>
                </a:solidFill>
              </a:rPr>
              <a:t>, </a:t>
            </a:r>
            <a:r>
              <a:rPr lang="en-GB" sz="2400" i="1" dirty="0" err="1">
                <a:solidFill>
                  <a:srgbClr val="002060"/>
                </a:solidFill>
              </a:rPr>
              <a:t>Unt</a:t>
            </a:r>
            <a:r>
              <a:rPr lang="en-GB" sz="2400" i="1" dirty="0">
                <a:solidFill>
                  <a:srgbClr val="002060"/>
                </a:solidFill>
              </a:rPr>
              <a:t> and Lambert 2004</a:t>
            </a:r>
            <a:r>
              <a:rPr lang="en-GB" sz="2400" i="1" dirty="0" smtClean="0">
                <a:solidFill>
                  <a:srgbClr val="002060"/>
                </a:solidFill>
              </a:rPr>
              <a:t>)</a:t>
            </a:r>
          </a:p>
          <a:p>
            <a:pPr marL="180975" indent="-180975" algn="l">
              <a:buFont typeface="Arial" pitchFamily="34" charset="0"/>
              <a:buChar char="•"/>
              <a:defRPr/>
            </a:pPr>
            <a:endParaRPr lang="en-GB" sz="2400" dirty="0" smtClean="0">
              <a:solidFill>
                <a:srgbClr val="002060"/>
              </a:solidFill>
            </a:endParaRPr>
          </a:p>
          <a:p>
            <a:pPr marL="180975" indent="-180975" algn="l">
              <a:buFont typeface="Arial" pitchFamily="34" charset="0"/>
              <a:buChar char="•"/>
              <a:defRPr/>
            </a:pPr>
            <a:endParaRPr lang="en-GB" sz="2400" dirty="0">
              <a:solidFill>
                <a:srgbClr val="002060"/>
              </a:solidFill>
            </a:endParaRPr>
          </a:p>
          <a:p>
            <a:pPr marL="180975" indent="-180975" algn="l">
              <a:buFont typeface="Arial" pitchFamily="34" charset="0"/>
              <a:buChar char="•"/>
              <a:defRPr/>
            </a:pPr>
            <a:endParaRPr lang="en-GB" sz="2400" dirty="0" smtClean="0">
              <a:solidFill>
                <a:srgbClr val="002060"/>
              </a:solidFill>
            </a:endParaRPr>
          </a:p>
          <a:p>
            <a:pPr marL="180975" indent="-180975" algn="l">
              <a:buFont typeface="Arial" pitchFamily="34" charset="0"/>
              <a:buChar char="•"/>
              <a:defRPr/>
            </a:pPr>
            <a:endParaRPr lang="en-GB" sz="1800" dirty="0">
              <a:solidFill>
                <a:srgbClr val="002060"/>
              </a:solidFill>
            </a:endParaRPr>
          </a:p>
          <a:p>
            <a:pPr marL="180975" indent="-180975" algn="l" eaLnBrk="1" fontAlgn="auto" hangingPunct="1">
              <a:spcAft>
                <a:spcPts val="0"/>
              </a:spcAft>
              <a:buFont typeface="Arial" pitchFamily="34" charset="0"/>
              <a:buChar char="•"/>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3</a:t>
            </a:fld>
            <a:endParaRPr lang="en-GB" dirty="0"/>
          </a:p>
        </p:txBody>
      </p:sp>
    </p:spTree>
    <p:extLst>
      <p:ext uri="{BB962C8B-B14F-4D97-AF65-F5344CB8AC3E}">
        <p14:creationId xmlns:p14="http://schemas.microsoft.com/office/powerpoint/2010/main" val="20158476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99392"/>
            <a:ext cx="9319260" cy="7056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412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Comment</a:t>
            </a:r>
          </a:p>
        </p:txBody>
      </p:sp>
      <p:sp>
        <p:nvSpPr>
          <p:cNvPr id="21507" name="Subtitle 2"/>
          <p:cNvSpPr>
            <a:spLocks noGrp="1"/>
          </p:cNvSpPr>
          <p:nvPr>
            <p:ph type="subTitle" idx="1"/>
          </p:nvPr>
        </p:nvSpPr>
        <p:spPr>
          <a:xfrm>
            <a:off x="0" y="1214438"/>
            <a:ext cx="9144000" cy="5643562"/>
          </a:xfrm>
        </p:spPr>
        <p:txBody>
          <a:bodyPr>
            <a:normAutofit/>
          </a:bodyPr>
          <a:lstStyle/>
          <a:p>
            <a:pPr marL="457200" indent="-457200" algn="l">
              <a:lnSpc>
                <a:spcPct val="80000"/>
              </a:lnSpc>
              <a:buFont typeface="Arial" pitchFamily="34" charset="0"/>
              <a:buChar char="•"/>
            </a:pPr>
            <a:r>
              <a:rPr lang="en-GB" sz="2800" dirty="0" smtClean="0">
                <a:solidFill>
                  <a:srgbClr val="002060"/>
                </a:solidFill>
              </a:rPr>
              <a:t>Overall position is that there are lots of different ways of ascribing categories to the occupational structure, but no compelling evidence, in this analysis, that there are hard boundaries between occupational groups</a:t>
            </a:r>
          </a:p>
          <a:p>
            <a:pPr marL="457200" indent="-457200" algn="l">
              <a:lnSpc>
                <a:spcPct val="80000"/>
              </a:lnSpc>
              <a:buFont typeface="Arial" pitchFamily="34" charset="0"/>
              <a:buChar char="•"/>
            </a:pPr>
            <a:endParaRPr lang="en-GB" sz="2400" dirty="0">
              <a:solidFill>
                <a:srgbClr val="002060"/>
              </a:solidFill>
            </a:endParaRPr>
          </a:p>
          <a:p>
            <a:pPr marL="457200" indent="-457200" algn="l">
              <a:lnSpc>
                <a:spcPct val="80000"/>
              </a:lnSpc>
              <a:buFont typeface="Arial" pitchFamily="34" charset="0"/>
              <a:buChar char="•"/>
            </a:pPr>
            <a:r>
              <a:rPr lang="en-GB" sz="2800" dirty="0" smtClean="0">
                <a:solidFill>
                  <a:srgbClr val="002060"/>
                </a:solidFill>
              </a:rPr>
              <a:t>The story this far…</a:t>
            </a:r>
            <a:endParaRPr lang="en-GB" sz="2800" dirty="0">
              <a:solidFill>
                <a:srgbClr val="002060"/>
              </a:solidFill>
            </a:endParaRPr>
          </a:p>
          <a:p>
            <a:pPr marL="800100" lvl="1" indent="-342900" algn="l">
              <a:lnSpc>
                <a:spcPct val="80000"/>
              </a:lnSpc>
              <a:buFont typeface="Calibri" pitchFamily="34" charset="0"/>
              <a:buChar char="―"/>
            </a:pPr>
            <a:r>
              <a:rPr lang="en-GB" sz="2400" dirty="0" smtClean="0">
                <a:solidFill>
                  <a:srgbClr val="002060"/>
                </a:solidFill>
              </a:rPr>
              <a:t>Manual non-manual, skills bases and employment relations measures all work quite well</a:t>
            </a:r>
            <a:endParaRPr lang="en-GB" sz="2400" dirty="0">
              <a:solidFill>
                <a:srgbClr val="002060"/>
              </a:solidFill>
            </a:endParaRPr>
          </a:p>
          <a:p>
            <a:pPr marL="457200" indent="-457200" algn="l">
              <a:lnSpc>
                <a:spcPct val="80000"/>
              </a:lnSpc>
              <a:buFont typeface="Arial" pitchFamily="34" charset="0"/>
              <a:buChar char="•"/>
            </a:pPr>
            <a:endParaRPr lang="en-GB" sz="2800" dirty="0" smtClean="0">
              <a:solidFill>
                <a:srgbClr val="002060"/>
              </a:solidFill>
            </a:endParaRPr>
          </a:p>
          <a:p>
            <a:pPr marL="457200" indent="-457200" algn="l">
              <a:lnSpc>
                <a:spcPct val="80000"/>
              </a:lnSpc>
              <a:buFont typeface="Arial" pitchFamily="34" charset="0"/>
              <a:buChar char="•"/>
            </a:pPr>
            <a:r>
              <a:rPr lang="en-GB" sz="2800" dirty="0" smtClean="0">
                <a:solidFill>
                  <a:srgbClr val="002060"/>
                </a:solidFill>
              </a:rPr>
              <a:t>Each of the categorical measures could be alternatively grouped (e.g. categories being disaggregated) resulting in meaningful differences between categories</a:t>
            </a:r>
          </a:p>
          <a:p>
            <a:pPr marL="457200" indent="-457200" algn="l">
              <a:lnSpc>
                <a:spcPct val="80000"/>
              </a:lnSpc>
              <a:buFont typeface="Arial" pitchFamily="34" charset="0"/>
              <a:buChar char="•"/>
            </a:pPr>
            <a:endParaRPr lang="en-GB" sz="2800" dirty="0" smtClean="0">
              <a:solidFill>
                <a:srgbClr val="002060"/>
              </a:solidFill>
            </a:endParaRPr>
          </a:p>
          <a:p>
            <a:pPr marL="457200" indent="-457200" algn="l">
              <a:lnSpc>
                <a:spcPct val="80000"/>
              </a:lnSpc>
              <a:buFont typeface="Arial" pitchFamily="34" charset="0"/>
              <a:buChar char="•"/>
            </a:pPr>
            <a:r>
              <a:rPr lang="en-GB" sz="2800" dirty="0" smtClean="0">
                <a:solidFill>
                  <a:srgbClr val="002060"/>
                </a:solidFill>
              </a:rPr>
              <a:t>This suggests that no single categorical measure has a comprehensive set of appropriate categories</a:t>
            </a:r>
          </a:p>
          <a:p>
            <a:pPr lvl="1" algn="l">
              <a:lnSpc>
                <a:spcPct val="80000"/>
              </a:lnSpc>
            </a:pPr>
            <a:endParaRPr lang="en-GB" sz="2400" dirty="0">
              <a:solidFill>
                <a:srgbClr val="002060"/>
              </a:solidFill>
            </a:endParaRPr>
          </a:p>
          <a:p>
            <a:pPr marL="452438" lvl="1" indent="-452438" algn="l">
              <a:lnSpc>
                <a:spcPct val="80000"/>
              </a:lnSpc>
              <a:buFont typeface="Arial" pitchFamily="34" charset="0"/>
              <a:buChar char="•"/>
            </a:pPr>
            <a:endParaRPr lang="en-GB"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31</a:t>
            </a:fld>
            <a:endParaRPr lang="en-GB" dirty="0"/>
          </a:p>
        </p:txBody>
      </p:sp>
    </p:spTree>
    <p:extLst>
      <p:ext uri="{BB962C8B-B14F-4D97-AF65-F5344CB8AC3E}">
        <p14:creationId xmlns:p14="http://schemas.microsoft.com/office/powerpoint/2010/main" val="29077834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Conclusions</a:t>
            </a:r>
          </a:p>
        </p:txBody>
      </p:sp>
      <p:sp>
        <p:nvSpPr>
          <p:cNvPr id="21507" name="Subtitle 2"/>
          <p:cNvSpPr>
            <a:spLocks noGrp="1"/>
          </p:cNvSpPr>
          <p:nvPr>
            <p:ph type="subTitle" idx="1"/>
          </p:nvPr>
        </p:nvSpPr>
        <p:spPr>
          <a:xfrm>
            <a:off x="0" y="1214438"/>
            <a:ext cx="9144000" cy="5643562"/>
          </a:xfrm>
        </p:spPr>
        <p:txBody>
          <a:bodyPr>
            <a:normAutofit/>
          </a:bodyPr>
          <a:lstStyle/>
          <a:p>
            <a:pPr marL="457200" indent="-457200" algn="l">
              <a:lnSpc>
                <a:spcPct val="80000"/>
              </a:lnSpc>
              <a:buFont typeface="Arial" pitchFamily="34" charset="0"/>
              <a:buChar char="•"/>
            </a:pPr>
            <a:endParaRPr lang="en-GB" sz="2400" dirty="0" smtClean="0">
              <a:solidFill>
                <a:srgbClr val="002060"/>
              </a:solidFill>
            </a:endParaRPr>
          </a:p>
          <a:p>
            <a:pPr marL="457200" indent="-457200" algn="l">
              <a:lnSpc>
                <a:spcPct val="80000"/>
              </a:lnSpc>
              <a:buFont typeface="Arial" pitchFamily="34" charset="0"/>
              <a:buChar char="•"/>
            </a:pPr>
            <a:r>
              <a:rPr lang="en-GB" sz="2800" dirty="0" smtClean="0">
                <a:solidFill>
                  <a:srgbClr val="002060"/>
                </a:solidFill>
              </a:rPr>
              <a:t>Qualifications</a:t>
            </a:r>
          </a:p>
          <a:p>
            <a:pPr marL="800100" lvl="1" indent="-342900" algn="l">
              <a:lnSpc>
                <a:spcPct val="80000"/>
              </a:lnSpc>
              <a:buFont typeface="Calibri" pitchFamily="34" charset="0"/>
              <a:buChar char="―"/>
            </a:pPr>
            <a:r>
              <a:rPr lang="en-GB" sz="2400" dirty="0" smtClean="0">
                <a:solidFill>
                  <a:srgbClr val="002060"/>
                </a:solidFill>
              </a:rPr>
              <a:t>No agreed standard way of categorising qualifications</a:t>
            </a:r>
          </a:p>
          <a:p>
            <a:pPr marL="800100" lvl="1" indent="-342900" algn="l">
              <a:lnSpc>
                <a:spcPct val="80000"/>
              </a:lnSpc>
              <a:buFont typeface="Calibri" pitchFamily="34" charset="0"/>
              <a:buChar char="―"/>
            </a:pPr>
            <a:r>
              <a:rPr lang="en-GB" sz="2400" dirty="0" smtClean="0">
                <a:solidFill>
                  <a:srgbClr val="002060"/>
                </a:solidFill>
              </a:rPr>
              <a:t>Worth investigating/evaluating alternatives</a:t>
            </a:r>
          </a:p>
          <a:p>
            <a:pPr lvl="1" algn="l">
              <a:lnSpc>
                <a:spcPct val="80000"/>
              </a:lnSpc>
            </a:pPr>
            <a:endParaRPr lang="en-GB" sz="2400" dirty="0">
              <a:solidFill>
                <a:srgbClr val="002060"/>
              </a:solidFill>
            </a:endParaRPr>
          </a:p>
          <a:p>
            <a:pPr marL="457200" indent="-457200" algn="l">
              <a:lnSpc>
                <a:spcPct val="80000"/>
              </a:lnSpc>
              <a:buFont typeface="Arial" pitchFamily="34" charset="0"/>
              <a:buChar char="•"/>
            </a:pPr>
            <a:r>
              <a:rPr lang="en-GB" sz="2800" dirty="0" smtClean="0">
                <a:solidFill>
                  <a:srgbClr val="002060"/>
                </a:solidFill>
              </a:rPr>
              <a:t>Occupational measures</a:t>
            </a:r>
            <a:endParaRPr lang="en-GB" sz="2800" dirty="0">
              <a:solidFill>
                <a:srgbClr val="002060"/>
              </a:solidFill>
            </a:endParaRPr>
          </a:p>
          <a:p>
            <a:pPr marL="800100" lvl="1" indent="-342900" algn="l">
              <a:lnSpc>
                <a:spcPct val="80000"/>
              </a:lnSpc>
              <a:buFont typeface="Calibri" pitchFamily="34" charset="0"/>
              <a:buChar char="―"/>
            </a:pPr>
            <a:r>
              <a:rPr lang="en-GB" sz="2400" dirty="0" smtClean="0">
                <a:solidFill>
                  <a:srgbClr val="002060"/>
                </a:solidFill>
              </a:rPr>
              <a:t>Which scheme requires thought</a:t>
            </a:r>
            <a:endParaRPr lang="en-GB" sz="2400" dirty="0">
              <a:solidFill>
                <a:srgbClr val="002060"/>
              </a:solidFill>
            </a:endParaRPr>
          </a:p>
          <a:p>
            <a:pPr marL="800100" lvl="1" indent="-342900" algn="l">
              <a:lnSpc>
                <a:spcPct val="80000"/>
              </a:lnSpc>
              <a:buFont typeface="Calibri" pitchFamily="34" charset="0"/>
              <a:buChar char="―"/>
            </a:pPr>
            <a:r>
              <a:rPr lang="en-GB" sz="2400" dirty="0" smtClean="0">
                <a:solidFill>
                  <a:srgbClr val="002060"/>
                </a:solidFill>
              </a:rPr>
              <a:t>Don’t proliferate, stick to an agreed scheme</a:t>
            </a:r>
          </a:p>
          <a:p>
            <a:pPr marL="457200" indent="-457200" algn="l">
              <a:lnSpc>
                <a:spcPct val="80000"/>
              </a:lnSpc>
              <a:buFont typeface="Arial" pitchFamily="34" charset="0"/>
              <a:buChar char="•"/>
            </a:pPr>
            <a:endParaRPr lang="en-GB" sz="2800" dirty="0" smtClean="0">
              <a:solidFill>
                <a:srgbClr val="002060"/>
              </a:solidFill>
            </a:endParaRPr>
          </a:p>
          <a:p>
            <a:pPr marL="457200" indent="-457200" algn="l">
              <a:lnSpc>
                <a:spcPct val="80000"/>
              </a:lnSpc>
              <a:buFont typeface="Arial" pitchFamily="34" charset="0"/>
              <a:buChar char="•"/>
            </a:pPr>
            <a:r>
              <a:rPr lang="en-GB" sz="2800" dirty="0" smtClean="0">
                <a:solidFill>
                  <a:srgbClr val="002060"/>
                </a:solidFill>
              </a:rPr>
              <a:t>In this example (GCSE)</a:t>
            </a:r>
          </a:p>
          <a:p>
            <a:pPr marL="800100" lvl="1" indent="-342900" algn="l">
              <a:lnSpc>
                <a:spcPct val="80000"/>
              </a:lnSpc>
              <a:buFont typeface="Calibri" pitchFamily="34" charset="0"/>
              <a:buChar char="―"/>
            </a:pPr>
            <a:r>
              <a:rPr lang="en-GB" sz="2400" dirty="0" smtClean="0">
                <a:solidFill>
                  <a:srgbClr val="002060"/>
                </a:solidFill>
              </a:rPr>
              <a:t>Schemes and scales performed similarly</a:t>
            </a:r>
          </a:p>
          <a:p>
            <a:pPr marL="800100" lvl="1" indent="-342900" algn="l">
              <a:lnSpc>
                <a:spcPct val="80000"/>
              </a:lnSpc>
              <a:buFont typeface="Calibri" pitchFamily="34" charset="0"/>
              <a:buChar char="―"/>
            </a:pPr>
            <a:r>
              <a:rPr lang="en-GB" sz="2400" dirty="0" smtClean="0">
                <a:solidFill>
                  <a:srgbClr val="002060"/>
                </a:solidFill>
              </a:rPr>
              <a:t>You can’t know this </a:t>
            </a:r>
            <a:r>
              <a:rPr lang="en-GB" sz="2400" i="1" dirty="0" smtClean="0">
                <a:solidFill>
                  <a:srgbClr val="002060"/>
                </a:solidFill>
              </a:rPr>
              <a:t>a priori</a:t>
            </a:r>
            <a:r>
              <a:rPr lang="en-GB" sz="2400" dirty="0" smtClean="0">
                <a:solidFill>
                  <a:srgbClr val="002060"/>
                </a:solidFill>
              </a:rPr>
              <a:t> it has to be explored</a:t>
            </a:r>
            <a:endParaRPr lang="en-GB" sz="2400" i="1" dirty="0" smtClean="0">
              <a:solidFill>
                <a:srgbClr val="002060"/>
              </a:solidFill>
            </a:endParaRPr>
          </a:p>
          <a:p>
            <a:pPr marL="800100" lvl="1" indent="-342900" algn="l">
              <a:lnSpc>
                <a:spcPct val="80000"/>
              </a:lnSpc>
              <a:buFont typeface="Calibri" pitchFamily="34" charset="0"/>
              <a:buChar char="―"/>
            </a:pPr>
            <a:r>
              <a:rPr lang="en-GB" sz="2400" dirty="0" smtClean="0">
                <a:solidFill>
                  <a:srgbClr val="002060"/>
                </a:solidFill>
              </a:rPr>
              <a:t>They might not always do so (e.g. A’ Level, specific subjects or  entry to a Russell Group university)</a:t>
            </a:r>
            <a:endParaRPr lang="en-GB" sz="2400" dirty="0">
              <a:solidFill>
                <a:srgbClr val="002060"/>
              </a:solidFill>
            </a:endParaRPr>
          </a:p>
          <a:p>
            <a:pPr lvl="1" algn="l">
              <a:lnSpc>
                <a:spcPct val="80000"/>
              </a:lnSpc>
            </a:pPr>
            <a:endParaRPr lang="en-GB" sz="2400" dirty="0">
              <a:solidFill>
                <a:srgbClr val="002060"/>
              </a:solidFill>
            </a:endParaRPr>
          </a:p>
          <a:p>
            <a:pPr marL="452438" lvl="1" indent="-452438" algn="l">
              <a:lnSpc>
                <a:spcPct val="80000"/>
              </a:lnSpc>
              <a:buFont typeface="Arial" pitchFamily="34" charset="0"/>
              <a:buChar char="•"/>
            </a:pPr>
            <a:endParaRPr lang="en-GB"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32</a:t>
            </a:fld>
            <a:endParaRPr lang="en-GB" dirty="0"/>
          </a:p>
        </p:txBody>
      </p:sp>
    </p:spTree>
    <p:extLst>
      <p:ext uri="{BB962C8B-B14F-4D97-AF65-F5344CB8AC3E}">
        <p14:creationId xmlns:p14="http://schemas.microsoft.com/office/powerpoint/2010/main" val="29077834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Conclusions</a:t>
            </a:r>
          </a:p>
        </p:txBody>
      </p:sp>
      <p:sp>
        <p:nvSpPr>
          <p:cNvPr id="21507" name="Subtitle 2"/>
          <p:cNvSpPr>
            <a:spLocks noGrp="1"/>
          </p:cNvSpPr>
          <p:nvPr>
            <p:ph type="subTitle" idx="1"/>
          </p:nvPr>
        </p:nvSpPr>
        <p:spPr>
          <a:xfrm>
            <a:off x="0" y="1214438"/>
            <a:ext cx="9144000" cy="5643562"/>
          </a:xfrm>
        </p:spPr>
        <p:txBody>
          <a:bodyPr>
            <a:normAutofit/>
          </a:bodyPr>
          <a:lstStyle/>
          <a:p>
            <a:pPr marL="457200" indent="-457200" algn="l">
              <a:lnSpc>
                <a:spcPct val="80000"/>
              </a:lnSpc>
              <a:buFont typeface="Arial" pitchFamily="34" charset="0"/>
              <a:buChar char="•"/>
            </a:pPr>
            <a:r>
              <a:rPr lang="en-GB" sz="2800" dirty="0" smtClean="0">
                <a:solidFill>
                  <a:srgbClr val="002060"/>
                </a:solidFill>
              </a:rPr>
              <a:t>Sensitivity analyses</a:t>
            </a:r>
          </a:p>
          <a:p>
            <a:pPr marL="800100" lvl="1" indent="-342900" algn="l">
              <a:lnSpc>
                <a:spcPct val="80000"/>
              </a:lnSpc>
              <a:buFont typeface="Calibri" pitchFamily="34" charset="0"/>
              <a:buChar char="―"/>
            </a:pPr>
            <a:r>
              <a:rPr lang="en-GB" sz="2400" dirty="0" smtClean="0">
                <a:solidFill>
                  <a:srgbClr val="002060"/>
                </a:solidFill>
              </a:rPr>
              <a:t>Are a good thing</a:t>
            </a:r>
          </a:p>
          <a:p>
            <a:pPr marL="800100" lvl="1" indent="-342900" algn="l">
              <a:lnSpc>
                <a:spcPct val="80000"/>
              </a:lnSpc>
              <a:buFont typeface="Calibri" pitchFamily="34" charset="0"/>
              <a:buChar char="―"/>
            </a:pPr>
            <a:r>
              <a:rPr lang="en-GB" sz="2400" dirty="0" smtClean="0">
                <a:solidFill>
                  <a:srgbClr val="002060"/>
                </a:solidFill>
              </a:rPr>
              <a:t>Worth investigating/evaluating alternatives</a:t>
            </a:r>
          </a:p>
          <a:p>
            <a:pPr marL="800100" lvl="1" indent="-342900" algn="l">
              <a:lnSpc>
                <a:spcPct val="80000"/>
              </a:lnSpc>
              <a:buFont typeface="Calibri" pitchFamily="34" charset="0"/>
              <a:buChar char="―"/>
            </a:pPr>
            <a:r>
              <a:rPr lang="en-GB" sz="2400" dirty="0" smtClean="0">
                <a:solidFill>
                  <a:srgbClr val="002060"/>
                </a:solidFill>
              </a:rPr>
              <a:t>Routine part of doctoral analyses</a:t>
            </a:r>
          </a:p>
          <a:p>
            <a:pPr marL="800100" lvl="1" indent="-342900" algn="l">
              <a:lnSpc>
                <a:spcPct val="80000"/>
              </a:lnSpc>
              <a:buFont typeface="Calibri" pitchFamily="34" charset="0"/>
              <a:buChar char="―"/>
            </a:pPr>
            <a:r>
              <a:rPr lang="en-GB" sz="2400" dirty="0" smtClean="0">
                <a:solidFill>
                  <a:srgbClr val="002060"/>
                </a:solidFill>
              </a:rPr>
              <a:t>Paper journals (point to web published sensitivity analyses)</a:t>
            </a:r>
          </a:p>
          <a:p>
            <a:pPr lvl="1" algn="l">
              <a:lnSpc>
                <a:spcPct val="80000"/>
              </a:lnSpc>
            </a:pPr>
            <a:endParaRPr lang="en-GB" sz="2400" dirty="0">
              <a:solidFill>
                <a:srgbClr val="002060"/>
              </a:solidFill>
            </a:endParaRPr>
          </a:p>
          <a:p>
            <a:pPr marL="457200" indent="-457200" algn="l">
              <a:lnSpc>
                <a:spcPct val="80000"/>
              </a:lnSpc>
              <a:buFont typeface="Arial" pitchFamily="34" charset="0"/>
              <a:buChar char="•"/>
            </a:pPr>
            <a:r>
              <a:rPr lang="en-GB" sz="2800" dirty="0" smtClean="0">
                <a:solidFill>
                  <a:srgbClr val="002060"/>
                </a:solidFill>
              </a:rPr>
              <a:t>Occupational measures with agreed standards</a:t>
            </a:r>
            <a:endParaRPr lang="en-GB" sz="2800" dirty="0">
              <a:solidFill>
                <a:srgbClr val="002060"/>
              </a:solidFill>
            </a:endParaRPr>
          </a:p>
          <a:p>
            <a:pPr marL="800100" lvl="1" indent="-342900" algn="l">
              <a:lnSpc>
                <a:spcPct val="80000"/>
              </a:lnSpc>
              <a:buFont typeface="Calibri" pitchFamily="34" charset="0"/>
              <a:buChar char="―"/>
            </a:pPr>
            <a:r>
              <a:rPr lang="en-GB" sz="2400" dirty="0" smtClean="0">
                <a:solidFill>
                  <a:srgbClr val="002060"/>
                </a:solidFill>
              </a:rPr>
              <a:t>Critical for replication – a central pillar of the research process</a:t>
            </a:r>
            <a:endParaRPr lang="en-GB" sz="2400" dirty="0">
              <a:solidFill>
                <a:srgbClr val="002060"/>
              </a:solidFill>
            </a:endParaRPr>
          </a:p>
          <a:p>
            <a:pPr marL="800100" lvl="1" indent="-342900" algn="l">
              <a:lnSpc>
                <a:spcPct val="80000"/>
              </a:lnSpc>
              <a:buFont typeface="Calibri" pitchFamily="34" charset="0"/>
              <a:buChar char="―"/>
            </a:pPr>
            <a:r>
              <a:rPr lang="en-GB" sz="2400" dirty="0" smtClean="0">
                <a:solidFill>
                  <a:srgbClr val="002060"/>
                </a:solidFill>
              </a:rPr>
              <a:t>Allow comparisons within (e.g. earlier and later YCS cohorts)</a:t>
            </a:r>
          </a:p>
          <a:p>
            <a:pPr marL="800100" lvl="1" indent="-342900" algn="l">
              <a:lnSpc>
                <a:spcPct val="80000"/>
              </a:lnSpc>
              <a:buFont typeface="Calibri" pitchFamily="34" charset="0"/>
              <a:buChar char="―"/>
            </a:pPr>
            <a:r>
              <a:rPr lang="en-GB" sz="2400" dirty="0" smtClean="0">
                <a:solidFill>
                  <a:srgbClr val="002060"/>
                </a:solidFill>
              </a:rPr>
              <a:t>Facilitate comparison between studies (but be careful)</a:t>
            </a:r>
          </a:p>
          <a:p>
            <a:pPr marL="800100" lvl="1" indent="-342900" algn="l">
              <a:lnSpc>
                <a:spcPct val="80000"/>
              </a:lnSpc>
              <a:buFont typeface="Calibri" pitchFamily="34" charset="0"/>
              <a:buChar char="―"/>
            </a:pPr>
            <a:endParaRPr lang="en-GB" sz="2400" dirty="0" smtClean="0">
              <a:solidFill>
                <a:srgbClr val="002060"/>
              </a:solidFill>
            </a:endParaRPr>
          </a:p>
          <a:p>
            <a:pPr marL="452438" lvl="1" indent="-452438" algn="l">
              <a:lnSpc>
                <a:spcPct val="80000"/>
              </a:lnSpc>
              <a:buFont typeface="Arial" pitchFamily="34" charset="0"/>
              <a:buChar char="•"/>
            </a:pPr>
            <a:r>
              <a:rPr lang="en-GB" dirty="0" smtClean="0">
                <a:solidFill>
                  <a:srgbClr val="002060"/>
                </a:solidFill>
              </a:rPr>
              <a:t>DAMES – these resources will get you further </a:t>
            </a:r>
          </a:p>
          <a:p>
            <a:pPr marL="800100" lvl="1" indent="-342900" algn="l">
              <a:lnSpc>
                <a:spcPct val="80000"/>
              </a:lnSpc>
              <a:buFont typeface="Calibri" pitchFamily="34" charset="0"/>
              <a:buChar char="―"/>
            </a:pPr>
            <a:r>
              <a:rPr lang="en-GB" sz="2400" dirty="0" smtClean="0">
                <a:solidFill>
                  <a:srgbClr val="002060"/>
                </a:solidFill>
              </a:rPr>
              <a:t>www.dames.org.uk</a:t>
            </a:r>
            <a:endParaRPr lang="en-GB" sz="2400" dirty="0">
              <a:solidFill>
                <a:srgbClr val="002060"/>
              </a:solidFill>
            </a:endParaRPr>
          </a:p>
          <a:p>
            <a:pPr marL="452438" lvl="1" indent="-452438" algn="l">
              <a:lnSpc>
                <a:spcPct val="80000"/>
              </a:lnSpc>
              <a:buFont typeface="Arial" pitchFamily="34" charset="0"/>
              <a:buChar char="•"/>
            </a:pPr>
            <a:endParaRPr lang="en-GB" dirty="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rgbClr val="002060"/>
              </a:solidFill>
            </a:endParaRPr>
          </a:p>
          <a:p>
            <a:pPr algn="l" eaLnBrk="1" hangingPunct="1"/>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33</a:t>
            </a:fld>
            <a:endParaRPr lang="en-GB" dirty="0"/>
          </a:p>
        </p:txBody>
      </p:sp>
    </p:spTree>
    <p:extLst>
      <p:ext uri="{BB962C8B-B14F-4D97-AF65-F5344CB8AC3E}">
        <p14:creationId xmlns:p14="http://schemas.microsoft.com/office/powerpoint/2010/main" val="33757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Measuring Key Variables</a:t>
            </a:r>
          </a:p>
        </p:txBody>
      </p:sp>
      <p:sp>
        <p:nvSpPr>
          <p:cNvPr id="6147" name="Subtitle 2"/>
          <p:cNvSpPr>
            <a:spLocks noGrp="1"/>
          </p:cNvSpPr>
          <p:nvPr>
            <p:ph type="subTitle" idx="1"/>
          </p:nvPr>
        </p:nvSpPr>
        <p:spPr>
          <a:xfrm>
            <a:off x="0" y="1340768"/>
            <a:ext cx="9144000" cy="5445224"/>
          </a:xfrm>
        </p:spPr>
        <p:txBody>
          <a:bodyPr>
            <a:normAutofit fontScale="85000" lnSpcReduction="20000"/>
          </a:bodyPr>
          <a:lstStyle/>
          <a:p>
            <a:pPr marL="180975" indent="-180975" algn="l">
              <a:buFont typeface="Arial" pitchFamily="34" charset="0"/>
              <a:buChar char="•"/>
              <a:defRPr/>
            </a:pPr>
            <a:endParaRPr lang="en-GB" sz="2400" dirty="0">
              <a:solidFill>
                <a:srgbClr val="002060"/>
              </a:solidFill>
            </a:endParaRPr>
          </a:p>
          <a:p>
            <a:pPr marL="180975" indent="-180975" algn="l">
              <a:buFont typeface="Arial" pitchFamily="34" charset="0"/>
              <a:buChar char="•"/>
              <a:defRPr/>
            </a:pPr>
            <a:r>
              <a:rPr lang="en-GB" sz="2800" dirty="0" smtClean="0">
                <a:solidFill>
                  <a:srgbClr val="002060"/>
                </a:solidFill>
              </a:rPr>
              <a:t>Occupations and occupation based classifications</a:t>
            </a:r>
          </a:p>
          <a:p>
            <a:pPr marL="180975" indent="-180975" algn="l">
              <a:buFont typeface="Arial" pitchFamily="34" charset="0"/>
              <a:buChar char="•"/>
              <a:defRPr/>
            </a:pPr>
            <a:endParaRPr lang="en-GB" sz="2400" dirty="0" smtClean="0">
              <a:solidFill>
                <a:srgbClr val="002060"/>
              </a:solidFill>
            </a:endParaRPr>
          </a:p>
          <a:p>
            <a:pPr algn="l"/>
            <a:r>
              <a:rPr lang="en-GB" sz="2400" i="1" dirty="0">
                <a:solidFill>
                  <a:srgbClr val="002060"/>
                </a:solidFill>
              </a:rPr>
              <a:t>Forty years ago, </a:t>
            </a:r>
            <a:r>
              <a:rPr lang="en-GB" sz="2400" i="1" dirty="0" err="1">
                <a:solidFill>
                  <a:srgbClr val="002060"/>
                </a:solidFill>
              </a:rPr>
              <a:t>Bechhofer’s</a:t>
            </a:r>
            <a:r>
              <a:rPr lang="en-GB" sz="2400" i="1" dirty="0">
                <a:solidFill>
                  <a:srgbClr val="002060"/>
                </a:solidFill>
              </a:rPr>
              <a:t> review of the use of occupational information in sociology bemoaned the abundance of, and inconsistencies between, occupationally based social classifications, noting that “..researchers are advised not to add to the already existing plethora of classifications without very good reason” (1969 p.118)</a:t>
            </a:r>
          </a:p>
          <a:p>
            <a:pPr algn="l"/>
            <a:endParaRPr lang="en-GB" sz="2400" dirty="0">
              <a:solidFill>
                <a:srgbClr val="002060"/>
              </a:solidFill>
            </a:endParaRPr>
          </a:p>
          <a:p>
            <a:pPr marL="342900" indent="-342900" algn="l">
              <a:buFont typeface="Calibri" pitchFamily="34" charset="0"/>
              <a:buChar char="―"/>
            </a:pPr>
            <a:r>
              <a:rPr lang="en-GB" sz="2400" dirty="0">
                <a:solidFill>
                  <a:srgbClr val="002060"/>
                </a:solidFill>
              </a:rPr>
              <a:t>However since that recommendation, the number of new classifications has increased steadily</a:t>
            </a:r>
          </a:p>
          <a:p>
            <a:pPr algn="l"/>
            <a:endParaRPr lang="en-GB" sz="2400" dirty="0">
              <a:solidFill>
                <a:srgbClr val="002060"/>
              </a:solidFill>
            </a:endParaRPr>
          </a:p>
          <a:p>
            <a:pPr algn="l">
              <a:defRPr/>
            </a:pPr>
            <a:endParaRPr lang="en-GB" sz="2400" i="1" dirty="0" smtClean="0">
              <a:solidFill>
                <a:srgbClr val="002060"/>
              </a:solidFill>
            </a:endParaRPr>
          </a:p>
          <a:p>
            <a:pPr marL="342900" indent="-342900" algn="l">
              <a:buFont typeface="Arial" pitchFamily="34" charset="0"/>
              <a:buChar char="•"/>
              <a:defRPr/>
            </a:pPr>
            <a:r>
              <a:rPr lang="en-GB" sz="3300" i="1" dirty="0" smtClean="0">
                <a:solidFill>
                  <a:srgbClr val="002060"/>
                </a:solidFill>
              </a:rPr>
              <a:t>Many measures – which one should we use?</a:t>
            </a:r>
          </a:p>
          <a:p>
            <a:pPr marL="342900" indent="-342900" algn="l">
              <a:buFont typeface="Calibri" pitchFamily="34" charset="0"/>
              <a:buChar char="―"/>
              <a:defRPr/>
            </a:pPr>
            <a:endParaRPr lang="en-GB" sz="2400" i="1" dirty="0" smtClean="0">
              <a:solidFill>
                <a:srgbClr val="002060"/>
              </a:solidFill>
            </a:endParaRPr>
          </a:p>
          <a:p>
            <a:pPr marL="342900" indent="-342900" algn="l">
              <a:buFont typeface="Calibri" pitchFamily="34" charset="0"/>
              <a:buChar char="―"/>
              <a:defRPr/>
            </a:pPr>
            <a:r>
              <a:rPr lang="en-GB" sz="2400" i="1" dirty="0" smtClean="0">
                <a:solidFill>
                  <a:srgbClr val="002060"/>
                </a:solidFill>
              </a:rPr>
              <a:t>We argue for a </a:t>
            </a:r>
            <a:r>
              <a:rPr lang="en-GB" sz="2400" i="1" dirty="0">
                <a:solidFill>
                  <a:srgbClr val="002060"/>
                </a:solidFill>
              </a:rPr>
              <a:t>transparent use of classifications that have ‘agreed’ standards of measurement in order to facilitate replication and aid comparisons within and across sociological and educational </a:t>
            </a:r>
            <a:r>
              <a:rPr lang="en-GB" sz="2400" i="1" dirty="0" smtClean="0">
                <a:solidFill>
                  <a:srgbClr val="002060"/>
                </a:solidFill>
              </a:rPr>
              <a:t>analyses</a:t>
            </a:r>
          </a:p>
          <a:p>
            <a:pPr marL="180975" indent="-180975" algn="l">
              <a:buFont typeface="Arial" pitchFamily="34" charset="0"/>
              <a:buChar char="•"/>
              <a:defRPr/>
            </a:pPr>
            <a:endParaRPr lang="en-GB" sz="2400" dirty="0" smtClean="0">
              <a:solidFill>
                <a:srgbClr val="002060"/>
              </a:solidFill>
            </a:endParaRPr>
          </a:p>
          <a:p>
            <a:pPr marL="180975" indent="-180975" algn="l">
              <a:buFont typeface="Arial" pitchFamily="34" charset="0"/>
              <a:buChar char="•"/>
              <a:defRPr/>
            </a:pPr>
            <a:endParaRPr lang="en-GB" sz="1800" dirty="0">
              <a:solidFill>
                <a:srgbClr val="002060"/>
              </a:solidFill>
            </a:endParaRPr>
          </a:p>
          <a:p>
            <a:pPr marL="180975" indent="-180975" algn="l" eaLnBrk="1" fontAlgn="auto" hangingPunct="1">
              <a:spcAft>
                <a:spcPts val="0"/>
              </a:spcAft>
              <a:buFont typeface="Arial" pitchFamily="34" charset="0"/>
              <a:buChar char="•"/>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4</a:t>
            </a:fld>
            <a:endParaRPr lang="en-GB" dirty="0"/>
          </a:p>
        </p:txBody>
      </p:sp>
    </p:spTree>
    <p:extLst>
      <p:ext uri="{BB962C8B-B14F-4D97-AF65-F5344CB8AC3E}">
        <p14:creationId xmlns:p14="http://schemas.microsoft.com/office/powerpoint/2010/main" val="934129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Presentation Focus</a:t>
            </a:r>
          </a:p>
        </p:txBody>
      </p:sp>
      <p:sp>
        <p:nvSpPr>
          <p:cNvPr id="6147" name="Subtitle 2"/>
          <p:cNvSpPr>
            <a:spLocks noGrp="1"/>
          </p:cNvSpPr>
          <p:nvPr>
            <p:ph type="subTitle" idx="1"/>
          </p:nvPr>
        </p:nvSpPr>
        <p:spPr>
          <a:xfrm>
            <a:off x="0" y="1340768"/>
            <a:ext cx="9144000" cy="5445224"/>
          </a:xfrm>
        </p:spPr>
        <p:txBody>
          <a:bodyPr>
            <a:normAutofit/>
          </a:bodyPr>
          <a:lstStyle/>
          <a:p>
            <a:pPr algn="l">
              <a:defRPr/>
            </a:pPr>
            <a:endParaRPr lang="en-GB" sz="4000" dirty="0" smtClean="0">
              <a:solidFill>
                <a:srgbClr val="002060"/>
              </a:solidFill>
            </a:endParaRPr>
          </a:p>
          <a:p>
            <a:pPr algn="l">
              <a:defRPr/>
            </a:pPr>
            <a:r>
              <a:rPr lang="en-GB" sz="4000" dirty="0" smtClean="0">
                <a:solidFill>
                  <a:srgbClr val="002060"/>
                </a:solidFill>
              </a:rPr>
              <a:t>Modelling </a:t>
            </a:r>
            <a:r>
              <a:rPr lang="en-GB" sz="4000" dirty="0">
                <a:solidFill>
                  <a:srgbClr val="002060"/>
                </a:solidFill>
              </a:rPr>
              <a:t>Parental Occupations </a:t>
            </a:r>
            <a:endParaRPr lang="en-GB" sz="4000" dirty="0" smtClean="0">
              <a:solidFill>
                <a:srgbClr val="002060"/>
              </a:solidFill>
            </a:endParaRPr>
          </a:p>
          <a:p>
            <a:pPr algn="l">
              <a:defRPr/>
            </a:pPr>
            <a:endParaRPr lang="en-GB" sz="4000" dirty="0">
              <a:solidFill>
                <a:srgbClr val="002060"/>
              </a:solidFill>
            </a:endParaRPr>
          </a:p>
          <a:p>
            <a:pPr algn="l">
              <a:defRPr/>
            </a:pPr>
            <a:r>
              <a:rPr lang="en-GB" sz="4000" dirty="0" smtClean="0">
                <a:solidFill>
                  <a:srgbClr val="002060"/>
                </a:solidFill>
              </a:rPr>
              <a:t>Filial </a:t>
            </a:r>
            <a:r>
              <a:rPr lang="en-GB" sz="4000" dirty="0">
                <a:solidFill>
                  <a:srgbClr val="002060"/>
                </a:solidFill>
              </a:rPr>
              <a:t>Educational Attainment</a:t>
            </a:r>
            <a:r>
              <a:rPr lang="en-GB" sz="4000" dirty="0" smtClean="0">
                <a:solidFill>
                  <a:srgbClr val="002060"/>
                </a:solidFill>
              </a:rPr>
              <a:t> </a:t>
            </a:r>
          </a:p>
          <a:p>
            <a:pPr algn="l">
              <a:defRPr/>
            </a:pPr>
            <a:r>
              <a:rPr lang="en-GB" i="1" dirty="0" smtClean="0">
                <a:solidFill>
                  <a:srgbClr val="002060"/>
                </a:solidFill>
              </a:rPr>
              <a:t>GCSE Attainment in Year 11 (age 15/16)</a:t>
            </a:r>
          </a:p>
          <a:p>
            <a:pPr marL="180975" indent="-180975" algn="l">
              <a:buFont typeface="Arial" pitchFamily="34" charset="0"/>
              <a:buChar char="•"/>
              <a:defRPr/>
            </a:pPr>
            <a:endParaRPr lang="en-GB" sz="2400" dirty="0" smtClean="0">
              <a:solidFill>
                <a:srgbClr val="002060"/>
              </a:solidFill>
            </a:endParaRPr>
          </a:p>
          <a:p>
            <a:pPr marL="180975" indent="-180975" algn="l">
              <a:buFont typeface="Arial" pitchFamily="34" charset="0"/>
              <a:buChar char="•"/>
              <a:defRPr/>
            </a:pPr>
            <a:endParaRPr lang="en-GB" sz="1800" dirty="0">
              <a:solidFill>
                <a:srgbClr val="002060"/>
              </a:solidFill>
            </a:endParaRPr>
          </a:p>
          <a:p>
            <a:pPr marL="180975" indent="-180975" algn="l" eaLnBrk="1" fontAlgn="auto" hangingPunct="1">
              <a:spcAft>
                <a:spcPts val="0"/>
              </a:spcAft>
              <a:buFont typeface="Arial" pitchFamily="34" charset="0"/>
              <a:buChar char="•"/>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5</a:t>
            </a:fld>
            <a:endParaRPr lang="en-GB" dirty="0"/>
          </a:p>
        </p:txBody>
      </p:sp>
    </p:spTree>
    <p:extLst>
      <p:ext uri="{BB962C8B-B14F-4D97-AF65-F5344CB8AC3E}">
        <p14:creationId xmlns:p14="http://schemas.microsoft.com/office/powerpoint/2010/main" val="3040251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General Certificate of Education</a:t>
            </a:r>
          </a:p>
        </p:txBody>
      </p:sp>
      <p:sp>
        <p:nvSpPr>
          <p:cNvPr id="6147" name="Subtitle 2"/>
          <p:cNvSpPr>
            <a:spLocks noGrp="1"/>
          </p:cNvSpPr>
          <p:nvPr>
            <p:ph type="subTitle" idx="1"/>
          </p:nvPr>
        </p:nvSpPr>
        <p:spPr>
          <a:xfrm>
            <a:off x="0" y="1500188"/>
            <a:ext cx="9144000" cy="5357812"/>
          </a:xfrm>
        </p:spPr>
        <p:txBody>
          <a:bodyPr/>
          <a:lstStyle/>
          <a:p>
            <a:pPr indent="266700" algn="l">
              <a:lnSpc>
                <a:spcPct val="80000"/>
              </a:lnSpc>
              <a:buFont typeface="Arial" pitchFamily="34" charset="0"/>
              <a:buChar char="•"/>
            </a:pPr>
            <a:r>
              <a:rPr lang="en-GB" altLang="zh-CN" sz="2000" dirty="0" smtClean="0">
                <a:solidFill>
                  <a:schemeClr val="tx2"/>
                </a:solidFill>
              </a:rPr>
              <a:t>General Certificate of Secondary Education (GCSE) introduced in the late 1980s </a:t>
            </a:r>
          </a:p>
          <a:p>
            <a:pPr indent="266700" algn="l">
              <a:lnSpc>
                <a:spcPct val="80000"/>
              </a:lnSpc>
              <a:buFont typeface="Arial" pitchFamily="34" charset="0"/>
              <a:buChar char="•"/>
            </a:pPr>
            <a:endParaRPr lang="en-GB" altLang="zh-CN" sz="2000" dirty="0" smtClean="0">
              <a:solidFill>
                <a:schemeClr val="tx2"/>
              </a:solidFill>
            </a:endParaRPr>
          </a:p>
          <a:p>
            <a:pPr indent="266700" algn="l">
              <a:lnSpc>
                <a:spcPct val="80000"/>
              </a:lnSpc>
              <a:buFont typeface="Arial" pitchFamily="34" charset="0"/>
              <a:buChar char="•"/>
            </a:pPr>
            <a:r>
              <a:rPr lang="en-GB" altLang="zh-CN" sz="2000" dirty="0" smtClean="0">
                <a:solidFill>
                  <a:schemeClr val="tx2"/>
                </a:solidFill>
              </a:rPr>
              <a:t>The standard qualification for pupils in England and Wales in year 11 (aged 15/16)</a:t>
            </a:r>
          </a:p>
          <a:p>
            <a:pPr indent="266700" algn="l">
              <a:lnSpc>
                <a:spcPct val="80000"/>
              </a:lnSpc>
              <a:buFont typeface="Arial" pitchFamily="34" charset="0"/>
              <a:buChar char="•"/>
            </a:pPr>
            <a:endParaRPr lang="en-GB" altLang="zh-CN" sz="2000" dirty="0" smtClean="0">
              <a:solidFill>
                <a:schemeClr val="tx2"/>
              </a:solidFill>
            </a:endParaRPr>
          </a:p>
          <a:p>
            <a:pPr indent="266700" algn="l">
              <a:lnSpc>
                <a:spcPct val="80000"/>
              </a:lnSpc>
              <a:buFont typeface="Arial" pitchFamily="34" charset="0"/>
              <a:buChar char="•"/>
            </a:pPr>
            <a:r>
              <a:rPr lang="en-GB" altLang="zh-CN" sz="2000" dirty="0" smtClean="0">
                <a:solidFill>
                  <a:schemeClr val="tx2"/>
                </a:solidFill>
              </a:rPr>
              <a:t>Usually a mixture of assessed coursework and examinations</a:t>
            </a:r>
          </a:p>
          <a:p>
            <a:pPr indent="266700" algn="l">
              <a:lnSpc>
                <a:spcPct val="80000"/>
              </a:lnSpc>
              <a:buFont typeface="Arial" pitchFamily="34" charset="0"/>
              <a:buChar char="•"/>
            </a:pPr>
            <a:endParaRPr lang="en-GB" altLang="zh-CN" sz="2000" dirty="0" smtClean="0">
              <a:solidFill>
                <a:schemeClr val="tx2"/>
              </a:solidFill>
            </a:endParaRPr>
          </a:p>
          <a:p>
            <a:pPr indent="266700" algn="l">
              <a:lnSpc>
                <a:spcPct val="80000"/>
              </a:lnSpc>
              <a:buFont typeface="Arial" pitchFamily="34" charset="0"/>
              <a:buChar char="•"/>
            </a:pPr>
            <a:r>
              <a:rPr lang="en-GB" altLang="zh-CN" sz="2000" dirty="0" smtClean="0">
                <a:solidFill>
                  <a:schemeClr val="tx2"/>
                </a:solidFill>
              </a:rPr>
              <a:t>Generally each subject is assessed separately and a subject specific GCSE awarded</a:t>
            </a:r>
          </a:p>
          <a:p>
            <a:pPr indent="266700" algn="l">
              <a:lnSpc>
                <a:spcPct val="80000"/>
              </a:lnSpc>
              <a:buFont typeface="Arial" pitchFamily="34" charset="0"/>
              <a:buChar char="•"/>
            </a:pPr>
            <a:endParaRPr lang="en-GB" altLang="zh-CN" sz="2000" dirty="0" smtClean="0">
              <a:solidFill>
                <a:schemeClr val="tx2"/>
              </a:solidFill>
            </a:endParaRPr>
          </a:p>
          <a:p>
            <a:pPr marL="269875" indent="-269875" algn="l">
              <a:lnSpc>
                <a:spcPct val="80000"/>
              </a:lnSpc>
              <a:buFont typeface="Arial" pitchFamily="34" charset="0"/>
              <a:buChar char="•"/>
            </a:pPr>
            <a:r>
              <a:rPr lang="en-GB" altLang="zh-CN" sz="2000" dirty="0" smtClean="0">
                <a:solidFill>
                  <a:schemeClr val="tx2"/>
                </a:solidFill>
              </a:rPr>
              <a:t>It is usual for pupils to study for about nine subjects, which will include core subjects (e.g. English, Maths and Science) and non-core subjects</a:t>
            </a:r>
          </a:p>
          <a:p>
            <a:pPr indent="266700" algn="l">
              <a:lnSpc>
                <a:spcPct val="80000"/>
              </a:lnSpc>
              <a:buFont typeface="Arial" pitchFamily="34" charset="0"/>
              <a:buChar char="•"/>
            </a:pPr>
            <a:endParaRPr lang="en-GB" altLang="zh-CN" sz="2000" dirty="0" smtClean="0">
              <a:solidFill>
                <a:schemeClr val="tx2"/>
              </a:solidFill>
            </a:endParaRPr>
          </a:p>
          <a:p>
            <a:pPr indent="266700" algn="l">
              <a:lnSpc>
                <a:spcPct val="80000"/>
              </a:lnSpc>
              <a:buFont typeface="Arial" pitchFamily="34" charset="0"/>
              <a:buChar char="•"/>
            </a:pPr>
            <a:r>
              <a:rPr lang="en-GB" altLang="zh-CN" sz="2000" dirty="0" smtClean="0">
                <a:solidFill>
                  <a:schemeClr val="tx2"/>
                </a:solidFill>
              </a:rPr>
              <a:t>GCSEs are graded in discrete ordered categories</a:t>
            </a:r>
          </a:p>
          <a:p>
            <a:pPr indent="266700" algn="l">
              <a:lnSpc>
                <a:spcPct val="80000"/>
              </a:lnSpc>
              <a:buFont typeface="Arial" pitchFamily="34" charset="0"/>
              <a:buChar char="•"/>
            </a:pPr>
            <a:endParaRPr lang="en-GB" altLang="zh-CN" sz="2000" dirty="0" smtClean="0">
              <a:solidFill>
                <a:schemeClr val="tx2"/>
              </a:solidFill>
            </a:endParaRPr>
          </a:p>
          <a:p>
            <a:pPr indent="266700" algn="l">
              <a:lnSpc>
                <a:spcPct val="80000"/>
              </a:lnSpc>
              <a:buFont typeface="Arial" pitchFamily="34" charset="0"/>
              <a:buChar char="•"/>
            </a:pPr>
            <a:r>
              <a:rPr lang="en-GB" altLang="zh-CN" sz="2000" dirty="0" smtClean="0">
                <a:solidFill>
                  <a:schemeClr val="tx2"/>
                </a:solidFill>
              </a:rPr>
              <a:t>The highest being A*, followed by grades A through to G  (</a:t>
            </a:r>
            <a:r>
              <a:rPr lang="en-US" altLang="zh-CN" sz="2000" dirty="0" smtClean="0">
                <a:solidFill>
                  <a:schemeClr val="tx2"/>
                </a:solidFill>
              </a:rPr>
              <a:t>A* from 1994)</a:t>
            </a:r>
          </a:p>
          <a:p>
            <a:pPr indent="266700" algn="l">
              <a:lnSpc>
                <a:spcPct val="80000"/>
              </a:lnSpc>
              <a:buFont typeface="Arial" pitchFamily="34" charset="0"/>
              <a:buChar char="•"/>
            </a:pPr>
            <a:endParaRPr lang="en-US" altLang="zh-CN" sz="1400" dirty="0" smtClean="0">
              <a:solidFill>
                <a:schemeClr val="tx2"/>
              </a:solidFill>
            </a:endParaRPr>
          </a:p>
          <a:p>
            <a:pPr algn="l" eaLnBrk="1" fontAlgn="auto" hangingPunct="1">
              <a:spcAft>
                <a:spcPts val="0"/>
              </a:spcAft>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6</a:t>
            </a:fld>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Why Explore GCSE Attainment?</a:t>
            </a:r>
          </a:p>
        </p:txBody>
      </p:sp>
      <p:sp>
        <p:nvSpPr>
          <p:cNvPr id="6147" name="Subtitle 2"/>
          <p:cNvSpPr>
            <a:spLocks noGrp="1"/>
          </p:cNvSpPr>
          <p:nvPr>
            <p:ph type="subTitle" idx="1"/>
          </p:nvPr>
        </p:nvSpPr>
        <p:spPr>
          <a:xfrm>
            <a:off x="0" y="1500188"/>
            <a:ext cx="9144000" cy="5357812"/>
          </a:xfrm>
        </p:spPr>
        <p:txBody>
          <a:bodyPr/>
          <a:lstStyle/>
          <a:p>
            <a:pPr marL="361950" indent="-361950" algn="l">
              <a:lnSpc>
                <a:spcPct val="80000"/>
              </a:lnSpc>
              <a:buFont typeface="Arial" pitchFamily="34" charset="0"/>
              <a:buChar char="•"/>
            </a:pPr>
            <a:r>
              <a:rPr lang="en-GB" sz="2000" dirty="0" smtClean="0">
                <a:solidFill>
                  <a:schemeClr val="tx2"/>
                </a:solidFill>
              </a:rPr>
              <a:t>GCSEs are public examinations and mark the first major branching point in a young person’s educational career</a:t>
            </a:r>
          </a:p>
          <a:p>
            <a:pPr marL="361950" indent="-361950" algn="l">
              <a:lnSpc>
                <a:spcPct val="80000"/>
              </a:lnSpc>
              <a:buFont typeface="Arial" pitchFamily="34" charset="0"/>
              <a:buChar char="•"/>
            </a:pPr>
            <a:endParaRPr lang="en-GB" sz="2000" dirty="0" smtClean="0">
              <a:solidFill>
                <a:schemeClr val="tx2"/>
              </a:solidFill>
            </a:endParaRPr>
          </a:p>
          <a:p>
            <a:pPr marL="361950" indent="-361950" algn="l">
              <a:lnSpc>
                <a:spcPct val="80000"/>
              </a:lnSpc>
              <a:buFont typeface="Arial" pitchFamily="34" charset="0"/>
              <a:buChar char="•"/>
            </a:pPr>
            <a:r>
              <a:rPr lang="en-GB" sz="2000" dirty="0" smtClean="0">
                <a:solidFill>
                  <a:schemeClr val="tx2"/>
                </a:solidFill>
              </a:rPr>
              <a:t>For some pupils GCSE are the only qualification they ever achieve</a:t>
            </a:r>
          </a:p>
          <a:p>
            <a:pPr marL="361950" indent="-361950" algn="l">
              <a:lnSpc>
                <a:spcPct val="80000"/>
              </a:lnSpc>
              <a:buFont typeface="Arial" pitchFamily="34" charset="0"/>
              <a:buChar char="•"/>
            </a:pPr>
            <a:endParaRPr lang="en-GB" sz="2000" dirty="0" smtClean="0">
              <a:solidFill>
                <a:schemeClr val="tx2"/>
              </a:solidFill>
            </a:endParaRPr>
          </a:p>
          <a:p>
            <a:pPr marL="361950" indent="-361950" algn="l">
              <a:lnSpc>
                <a:spcPct val="80000"/>
              </a:lnSpc>
              <a:buFont typeface="Arial" pitchFamily="34" charset="0"/>
              <a:buChar char="•"/>
            </a:pPr>
            <a:r>
              <a:rPr lang="en-GB" sz="2000" dirty="0" smtClean="0">
                <a:solidFill>
                  <a:schemeClr val="tx2"/>
                </a:solidFill>
              </a:rPr>
              <a:t>Poor GCSE attainment is a considerable obstacle which precludes young people from pursuing more advanced educational courses  </a:t>
            </a:r>
          </a:p>
          <a:p>
            <a:pPr marL="361950" indent="-361950" algn="l">
              <a:lnSpc>
                <a:spcPct val="80000"/>
              </a:lnSpc>
              <a:buFont typeface="Arial" pitchFamily="34" charset="0"/>
              <a:buChar char="•"/>
            </a:pPr>
            <a:endParaRPr lang="en-GB" sz="2000" dirty="0" smtClean="0">
              <a:solidFill>
                <a:schemeClr val="tx2"/>
              </a:solidFill>
            </a:endParaRPr>
          </a:p>
          <a:p>
            <a:pPr marL="361950" indent="-361950" algn="l">
              <a:lnSpc>
                <a:spcPct val="80000"/>
              </a:lnSpc>
              <a:buFont typeface="Arial" pitchFamily="34" charset="0"/>
              <a:buChar char="•"/>
            </a:pPr>
            <a:r>
              <a:rPr lang="en-GB" sz="2000" dirty="0" smtClean="0">
                <a:solidFill>
                  <a:schemeClr val="tx2"/>
                </a:solidFill>
              </a:rPr>
              <a:t>Young people with low levels of GCSE attainment are usually more likely to leave education at the minimum school leaving age and their qualification level frequently disadvantages them in the labour market</a:t>
            </a:r>
          </a:p>
          <a:p>
            <a:pPr marL="361950" indent="-361950" algn="l">
              <a:lnSpc>
                <a:spcPct val="80000"/>
              </a:lnSpc>
              <a:buFont typeface="Arial" pitchFamily="34" charset="0"/>
              <a:buChar char="•"/>
            </a:pPr>
            <a:endParaRPr lang="en-GB" sz="2000" dirty="0" smtClean="0">
              <a:solidFill>
                <a:schemeClr val="tx2"/>
              </a:solidFill>
            </a:endParaRPr>
          </a:p>
          <a:p>
            <a:pPr marL="361950" indent="-361950" algn="l">
              <a:lnSpc>
                <a:spcPct val="80000"/>
              </a:lnSpc>
              <a:buFont typeface="Arial" pitchFamily="34" charset="0"/>
              <a:buChar char="•"/>
            </a:pPr>
            <a:r>
              <a:rPr lang="en-GB" sz="2000" dirty="0" smtClean="0">
                <a:solidFill>
                  <a:schemeClr val="tx2"/>
                </a:solidFill>
              </a:rPr>
              <a:t>Low levels of qualifications are also likely to have a longer term impact on experiences in the adult labour market</a:t>
            </a:r>
          </a:p>
          <a:p>
            <a:pPr marL="361950" indent="-361950" algn="l">
              <a:lnSpc>
                <a:spcPct val="80000"/>
              </a:lnSpc>
              <a:buFont typeface="Arial" pitchFamily="34" charset="0"/>
              <a:buChar char="•"/>
            </a:pPr>
            <a:endParaRPr lang="en-GB" sz="2000" dirty="0" smtClean="0">
              <a:solidFill>
                <a:schemeClr val="tx2"/>
              </a:solidFill>
            </a:endParaRPr>
          </a:p>
          <a:p>
            <a:pPr marL="361950" indent="-361950" algn="l">
              <a:lnSpc>
                <a:spcPct val="80000"/>
              </a:lnSpc>
              <a:buFont typeface="Arial" pitchFamily="34" charset="0"/>
              <a:buChar char="•"/>
            </a:pPr>
            <a:r>
              <a:rPr lang="en-GB" sz="2000" dirty="0" smtClean="0">
                <a:solidFill>
                  <a:schemeClr val="tx2"/>
                </a:solidFill>
              </a:rPr>
              <a:t>Therefore, we argue that gaps in GCSE attainment are sociologically important</a:t>
            </a:r>
          </a:p>
          <a:p>
            <a:pPr marL="180975" indent="-180975" algn="l" eaLnBrk="1" fontAlgn="auto" hangingPunct="1">
              <a:spcAft>
                <a:spcPts val="0"/>
              </a:spcAft>
              <a:buFont typeface="Arial" pitchFamily="34" charset="0"/>
              <a:buChar char="•"/>
              <a:defRPr/>
            </a:pPr>
            <a:endParaRPr lang="en-GB" sz="18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EDD281FD-E944-497B-BA62-626F8B331247}" type="slidenum">
              <a:rPr lang="en-GB"/>
              <a:pPr>
                <a:defRPr/>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Why Parental Occupation</a:t>
            </a:r>
          </a:p>
        </p:txBody>
      </p:sp>
      <p:sp>
        <p:nvSpPr>
          <p:cNvPr id="21507" name="Subtitle 2"/>
          <p:cNvSpPr>
            <a:spLocks noGrp="1"/>
          </p:cNvSpPr>
          <p:nvPr>
            <p:ph type="subTitle" idx="1"/>
          </p:nvPr>
        </p:nvSpPr>
        <p:spPr>
          <a:xfrm>
            <a:off x="0" y="1214438"/>
            <a:ext cx="9144000" cy="5357812"/>
          </a:xfrm>
        </p:spPr>
        <p:txBody>
          <a:bodyPr>
            <a:normAutofit/>
          </a:bodyPr>
          <a:lstStyle/>
          <a:p>
            <a:pPr marL="180975" indent="-180975" algn="l" eaLnBrk="1" hangingPunct="1">
              <a:buFont typeface="Arial" pitchFamily="34" charset="0"/>
              <a:buChar char="•"/>
            </a:pPr>
            <a:endParaRPr lang="en-GB" sz="2400" dirty="0" smtClean="0">
              <a:solidFill>
                <a:schemeClr val="tx2"/>
              </a:solidFill>
            </a:endParaRPr>
          </a:p>
          <a:p>
            <a:pPr marL="342900" indent="-342900" algn="l">
              <a:lnSpc>
                <a:spcPct val="90000"/>
              </a:lnSpc>
              <a:buFont typeface="Arial" pitchFamily="34" charset="0"/>
              <a:buChar char="•"/>
            </a:pPr>
            <a:r>
              <a:rPr lang="en-GB" sz="2400" dirty="0">
                <a:solidFill>
                  <a:srgbClr val="002060"/>
                </a:solidFill>
              </a:rPr>
              <a:t>Occupations </a:t>
            </a:r>
            <a:r>
              <a:rPr lang="en-GB" sz="2400" dirty="0" smtClean="0">
                <a:solidFill>
                  <a:srgbClr val="002060"/>
                </a:solidFill>
              </a:rPr>
              <a:t>are </a:t>
            </a:r>
            <a:r>
              <a:rPr lang="en-GB" sz="2400" dirty="0">
                <a:solidFill>
                  <a:srgbClr val="002060"/>
                </a:solidFill>
              </a:rPr>
              <a:t>a key measure of social stratification</a:t>
            </a:r>
          </a:p>
          <a:p>
            <a:pPr marL="342900" indent="-342900" algn="l">
              <a:lnSpc>
                <a:spcPct val="90000"/>
              </a:lnSpc>
              <a:buFont typeface="Arial" pitchFamily="34" charset="0"/>
              <a:buChar char="•"/>
            </a:pPr>
            <a:endParaRPr lang="en-GB" sz="2400" dirty="0">
              <a:solidFill>
                <a:srgbClr val="002060"/>
              </a:solidFill>
            </a:endParaRPr>
          </a:p>
          <a:p>
            <a:pPr marL="342900" indent="-342900" algn="l">
              <a:lnSpc>
                <a:spcPct val="90000"/>
              </a:lnSpc>
              <a:buFont typeface="Arial" pitchFamily="34" charset="0"/>
              <a:buChar char="•"/>
            </a:pPr>
            <a:r>
              <a:rPr lang="en-GB" sz="2400" dirty="0">
                <a:solidFill>
                  <a:srgbClr val="002060"/>
                </a:solidFill>
              </a:rPr>
              <a:t>Maps onto wider sociological </a:t>
            </a:r>
            <a:r>
              <a:rPr lang="en-GB" sz="2400" dirty="0" smtClean="0">
                <a:solidFill>
                  <a:srgbClr val="002060"/>
                </a:solidFill>
              </a:rPr>
              <a:t>conceptions </a:t>
            </a:r>
            <a:r>
              <a:rPr lang="en-GB" sz="2400" dirty="0">
                <a:solidFill>
                  <a:srgbClr val="002060"/>
                </a:solidFill>
              </a:rPr>
              <a:t>of social class</a:t>
            </a:r>
          </a:p>
          <a:p>
            <a:pPr marL="342900" indent="-342900" algn="l">
              <a:lnSpc>
                <a:spcPct val="90000"/>
              </a:lnSpc>
              <a:buFont typeface="Arial" pitchFamily="34" charset="0"/>
              <a:buChar char="•"/>
            </a:pPr>
            <a:endParaRPr lang="en-GB" sz="2400" dirty="0">
              <a:solidFill>
                <a:srgbClr val="002060"/>
              </a:solidFill>
            </a:endParaRPr>
          </a:p>
          <a:p>
            <a:pPr marL="342900" indent="-342900" algn="l">
              <a:lnSpc>
                <a:spcPct val="90000"/>
              </a:lnSpc>
              <a:buFont typeface="Arial" pitchFamily="34" charset="0"/>
              <a:buChar char="•"/>
            </a:pPr>
            <a:r>
              <a:rPr lang="en-GB" sz="2400" dirty="0">
                <a:solidFill>
                  <a:srgbClr val="002060"/>
                </a:solidFill>
              </a:rPr>
              <a:t>Why not income or wealth?</a:t>
            </a:r>
          </a:p>
          <a:p>
            <a:pPr marL="800100" lvl="1" indent="-342900" algn="l">
              <a:lnSpc>
                <a:spcPct val="90000"/>
              </a:lnSpc>
              <a:buFont typeface="Arial" pitchFamily="34" charset="0"/>
              <a:buChar char="•"/>
            </a:pPr>
            <a:r>
              <a:rPr lang="en-GB" sz="2000" dirty="0">
                <a:solidFill>
                  <a:srgbClr val="002060"/>
                </a:solidFill>
              </a:rPr>
              <a:t>16/17 year olds are being questioned</a:t>
            </a:r>
          </a:p>
          <a:p>
            <a:pPr marL="800100" lvl="1" indent="-342900" algn="l">
              <a:lnSpc>
                <a:spcPct val="90000"/>
              </a:lnSpc>
              <a:buFont typeface="Arial" pitchFamily="34" charset="0"/>
              <a:buChar char="•"/>
            </a:pPr>
            <a:r>
              <a:rPr lang="en-GB" sz="2000" dirty="0">
                <a:solidFill>
                  <a:srgbClr val="002060"/>
                </a:solidFill>
              </a:rPr>
              <a:t>fluctuation in income and wealth</a:t>
            </a:r>
          </a:p>
          <a:p>
            <a:pPr marL="800100" lvl="1" indent="-342900" algn="l">
              <a:lnSpc>
                <a:spcPct val="90000"/>
              </a:lnSpc>
              <a:buFont typeface="Arial" pitchFamily="34" charset="0"/>
              <a:buChar char="•"/>
            </a:pPr>
            <a:r>
              <a:rPr lang="en-GB" sz="2000" dirty="0">
                <a:solidFill>
                  <a:srgbClr val="002060"/>
                </a:solidFill>
              </a:rPr>
              <a:t>parents’ location on the age/income distribution</a:t>
            </a:r>
          </a:p>
          <a:p>
            <a:pPr marL="342900" indent="-342900" algn="l">
              <a:lnSpc>
                <a:spcPct val="90000"/>
              </a:lnSpc>
              <a:buFont typeface="Arial" pitchFamily="34" charset="0"/>
              <a:buChar char="•"/>
            </a:pPr>
            <a:endParaRPr lang="en-GB" sz="2400" dirty="0">
              <a:solidFill>
                <a:srgbClr val="002060"/>
              </a:solidFill>
            </a:endParaRPr>
          </a:p>
          <a:p>
            <a:pPr marL="342900" indent="-342900" algn="l">
              <a:lnSpc>
                <a:spcPct val="90000"/>
              </a:lnSpc>
              <a:buFont typeface="Arial" pitchFamily="34" charset="0"/>
              <a:buChar char="•"/>
            </a:pPr>
            <a:r>
              <a:rPr lang="en-GB" sz="2400" dirty="0">
                <a:solidFill>
                  <a:srgbClr val="002060"/>
                </a:solidFill>
              </a:rPr>
              <a:t>Occupation is a proxy</a:t>
            </a:r>
          </a:p>
          <a:p>
            <a:pPr marL="800100" lvl="1" indent="-342900" algn="l">
              <a:lnSpc>
                <a:spcPct val="90000"/>
              </a:lnSpc>
              <a:buFont typeface="Arial" pitchFamily="34" charset="0"/>
              <a:buChar char="•"/>
            </a:pPr>
            <a:r>
              <a:rPr lang="en-GB" sz="2000" dirty="0">
                <a:solidFill>
                  <a:srgbClr val="002060"/>
                </a:solidFill>
              </a:rPr>
              <a:t>lifetime income </a:t>
            </a:r>
          </a:p>
          <a:p>
            <a:pPr marL="800100" lvl="1" indent="-342900" algn="l">
              <a:lnSpc>
                <a:spcPct val="90000"/>
              </a:lnSpc>
              <a:buFont typeface="Arial" pitchFamily="34" charset="0"/>
              <a:buChar char="•"/>
            </a:pPr>
            <a:r>
              <a:rPr lang="en-GB" sz="2000" dirty="0">
                <a:solidFill>
                  <a:srgbClr val="002060"/>
                </a:solidFill>
              </a:rPr>
              <a:t>life chances (and opportunities)</a:t>
            </a:r>
          </a:p>
          <a:p>
            <a:pPr marL="800100" lvl="1" indent="-342900" algn="l">
              <a:lnSpc>
                <a:spcPct val="90000"/>
              </a:lnSpc>
              <a:buFont typeface="Arial" pitchFamily="34" charset="0"/>
              <a:buChar char="•"/>
            </a:pPr>
            <a:r>
              <a:rPr lang="en-GB" sz="2000" dirty="0">
                <a:solidFill>
                  <a:srgbClr val="002060"/>
                </a:solidFill>
              </a:rPr>
              <a:t>lifestyle &amp; consumption patterns</a:t>
            </a:r>
          </a:p>
          <a:p>
            <a:pPr marL="180975" indent="-180975" algn="l" eaLnBrk="1" hangingPunct="1">
              <a:buFont typeface="Arial" pitchFamily="34" charset="0"/>
              <a:buChar char="•"/>
            </a:pPr>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8</a:t>
            </a:fld>
            <a:endParaRPr lang="en-GB" dirty="0"/>
          </a:p>
        </p:txBody>
      </p:sp>
    </p:spTree>
    <p:extLst>
      <p:ext uri="{BB962C8B-B14F-4D97-AF65-F5344CB8AC3E}">
        <p14:creationId xmlns:p14="http://schemas.microsoft.com/office/powerpoint/2010/main" val="3525228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0" y="0"/>
            <a:ext cx="9144000" cy="1196975"/>
          </a:xfrm>
          <a:solidFill>
            <a:srgbClr val="0F3295"/>
          </a:solidFill>
        </p:spPr>
        <p:txBody>
          <a:bodyPr/>
          <a:lstStyle/>
          <a:p>
            <a:pPr eaLnBrk="1" hangingPunct="1"/>
            <a:r>
              <a:rPr lang="en-GB" dirty="0" smtClean="0">
                <a:solidFill>
                  <a:schemeClr val="bg1"/>
                </a:solidFill>
              </a:rPr>
              <a:t>Occupations or Income?</a:t>
            </a:r>
          </a:p>
        </p:txBody>
      </p:sp>
      <p:sp>
        <p:nvSpPr>
          <p:cNvPr id="21507" name="Subtitle 2"/>
          <p:cNvSpPr>
            <a:spLocks noGrp="1"/>
          </p:cNvSpPr>
          <p:nvPr>
            <p:ph type="subTitle" idx="1"/>
          </p:nvPr>
        </p:nvSpPr>
        <p:spPr>
          <a:xfrm>
            <a:off x="0" y="1214438"/>
            <a:ext cx="9144000" cy="5643562"/>
          </a:xfrm>
        </p:spPr>
        <p:txBody>
          <a:bodyPr>
            <a:normAutofit lnSpcReduction="10000"/>
          </a:bodyPr>
          <a:lstStyle/>
          <a:p>
            <a:pPr algn="l">
              <a:lnSpc>
                <a:spcPct val="80000"/>
              </a:lnSpc>
            </a:pPr>
            <a:endParaRPr lang="en-GB" sz="2800" dirty="0" smtClean="0">
              <a:solidFill>
                <a:srgbClr val="002060"/>
              </a:solidFill>
            </a:endParaRPr>
          </a:p>
          <a:p>
            <a:pPr algn="l">
              <a:lnSpc>
                <a:spcPct val="80000"/>
              </a:lnSpc>
            </a:pPr>
            <a:r>
              <a:rPr lang="en-GB" sz="2800" dirty="0" smtClean="0">
                <a:solidFill>
                  <a:srgbClr val="002060"/>
                </a:solidFill>
              </a:rPr>
              <a:t>In </a:t>
            </a:r>
            <a:r>
              <a:rPr lang="en-GB" sz="2800" dirty="0">
                <a:solidFill>
                  <a:srgbClr val="002060"/>
                </a:solidFill>
              </a:rPr>
              <a:t>this respect, we would argue that the use of socio-economic classifications in research is not simply to act as a proxy for income where income data themselves are unavailable. We use socio-economic classifications because they are measures designed to help us identify key forms of social relations to which income is merely epiphenomenal… It is also the case that socio-economic classifications are relatively more general and stable measures than income. Income is well known to fluctuate over the </a:t>
            </a:r>
            <a:r>
              <a:rPr lang="en-GB" sz="2800" dirty="0" err="1">
                <a:solidFill>
                  <a:srgbClr val="002060"/>
                </a:solidFill>
              </a:rPr>
              <a:t>lifecourse</a:t>
            </a:r>
            <a:r>
              <a:rPr lang="en-GB" sz="2800" dirty="0">
                <a:solidFill>
                  <a:srgbClr val="002060"/>
                </a:solidFill>
              </a:rPr>
              <a:t>; indeed panel data regularly reveals a high level of ‘income churning’ from year to year (for the UK see Jarvis and Jenkins 1997). What socio-economic classifications might reasonably be expected to proxy is the </a:t>
            </a:r>
            <a:r>
              <a:rPr lang="en-GB" sz="2800" dirty="0" err="1">
                <a:solidFill>
                  <a:srgbClr val="002060"/>
                </a:solidFill>
              </a:rPr>
              <a:t>lifecourse</a:t>
            </a:r>
            <a:r>
              <a:rPr lang="en-GB" sz="2800" dirty="0">
                <a:solidFill>
                  <a:srgbClr val="002060"/>
                </a:solidFill>
              </a:rPr>
              <a:t>/earnings profile. </a:t>
            </a:r>
          </a:p>
          <a:p>
            <a:pPr algn="l">
              <a:lnSpc>
                <a:spcPct val="80000"/>
              </a:lnSpc>
            </a:pPr>
            <a:endParaRPr lang="en-GB" sz="2800" dirty="0" smtClean="0">
              <a:solidFill>
                <a:srgbClr val="002060"/>
              </a:solidFill>
            </a:endParaRPr>
          </a:p>
          <a:p>
            <a:pPr algn="l">
              <a:lnSpc>
                <a:spcPct val="80000"/>
              </a:lnSpc>
            </a:pPr>
            <a:r>
              <a:rPr lang="en-GB" sz="2800" dirty="0" smtClean="0">
                <a:solidFill>
                  <a:srgbClr val="002060"/>
                </a:solidFill>
              </a:rPr>
              <a:t>(</a:t>
            </a:r>
            <a:r>
              <a:rPr lang="en-GB" sz="2800" dirty="0">
                <a:solidFill>
                  <a:srgbClr val="002060"/>
                </a:solidFill>
              </a:rPr>
              <a:t>Rose and </a:t>
            </a:r>
            <a:r>
              <a:rPr lang="en-GB" sz="2800" dirty="0" err="1">
                <a:solidFill>
                  <a:srgbClr val="002060"/>
                </a:solidFill>
              </a:rPr>
              <a:t>Pevalin</a:t>
            </a:r>
            <a:r>
              <a:rPr lang="en-GB" sz="2800" dirty="0">
                <a:solidFill>
                  <a:srgbClr val="002060"/>
                </a:solidFill>
              </a:rPr>
              <a:t> 2003) </a:t>
            </a:r>
            <a:r>
              <a:rPr lang="en-GB" sz="2800" i="1" dirty="0">
                <a:solidFill>
                  <a:srgbClr val="002060"/>
                </a:solidFill>
              </a:rPr>
              <a:t>A Researcher’s Guide to the National Statistics Socio-economic Classification</a:t>
            </a:r>
          </a:p>
          <a:p>
            <a:pPr marL="180975" indent="-180975" algn="l" eaLnBrk="1" hangingPunct="1">
              <a:buFont typeface="Arial" pitchFamily="34" charset="0"/>
              <a:buChar char="•"/>
            </a:pPr>
            <a:endParaRPr lang="en-GB" sz="2400" dirty="0" smtClean="0">
              <a:solidFill>
                <a:schemeClr val="tx2"/>
              </a:solidFill>
            </a:endParaRPr>
          </a:p>
        </p:txBody>
      </p:sp>
      <p:sp>
        <p:nvSpPr>
          <p:cNvPr id="5" name="Slide Number Placeholder 4"/>
          <p:cNvSpPr>
            <a:spLocks noGrp="1"/>
          </p:cNvSpPr>
          <p:nvPr>
            <p:ph type="sldNum" sz="quarter" idx="12"/>
          </p:nvPr>
        </p:nvSpPr>
        <p:spPr>
          <a:xfrm>
            <a:off x="6500813" y="6286500"/>
            <a:ext cx="2133600" cy="365125"/>
          </a:xfrm>
        </p:spPr>
        <p:txBody>
          <a:bodyPr/>
          <a:lstStyle/>
          <a:p>
            <a:pPr>
              <a:defRPr/>
            </a:pPr>
            <a:fld id="{33C26D25-9AC8-4233-BB3F-2B49474716D5}" type="slidenum">
              <a:rPr lang="en-GB"/>
              <a:pPr>
                <a:defRPr/>
              </a:pPr>
              <a:t>9</a:t>
            </a:fld>
            <a:endParaRPr lang="en-GB" dirty="0"/>
          </a:p>
        </p:txBody>
      </p:sp>
    </p:spTree>
    <p:extLst>
      <p:ext uri="{BB962C8B-B14F-4D97-AF65-F5344CB8AC3E}">
        <p14:creationId xmlns:p14="http://schemas.microsoft.com/office/powerpoint/2010/main" val="144097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8764</TotalTime>
  <Words>1714</Words>
  <Application>Microsoft Office PowerPoint</Application>
  <PresentationFormat>On-screen Show (4:3)</PresentationFormat>
  <Paragraphs>334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Modelling Parental Occupations and Filial Educational Attainment</vt:lpstr>
      <vt:lpstr>PowerPoint Presentation</vt:lpstr>
      <vt:lpstr>Measuring Key Variables</vt:lpstr>
      <vt:lpstr>Measuring Key Variables</vt:lpstr>
      <vt:lpstr>Presentation Focus</vt:lpstr>
      <vt:lpstr>General Certificate of Education</vt:lpstr>
      <vt:lpstr>Why Explore GCSE Attainment?</vt:lpstr>
      <vt:lpstr>Why Parental Occupation</vt:lpstr>
      <vt:lpstr>Occupations or Income?</vt:lpstr>
      <vt:lpstr>Youth Cohort Study of England and Wales</vt:lpstr>
      <vt:lpstr>Working with the YCS</vt:lpstr>
      <vt:lpstr>YCS GCSE Variables</vt:lpstr>
      <vt:lpstr>YCS GCSE Variables</vt:lpstr>
      <vt:lpstr>YCS Parental Occupation Measures</vt:lpstr>
      <vt:lpstr>YCS Parental Occupation Measures</vt:lpstr>
      <vt:lpstr>YCS Parental Occupation Measures</vt:lpstr>
      <vt:lpstr>YCS Parental Occupation Measures</vt:lpstr>
      <vt:lpstr>YCS Parental Occupation Measures</vt:lpstr>
      <vt:lpstr>YCS Parental Occupation Measures</vt:lpstr>
      <vt:lpstr>The Analytical Focus</vt:lpstr>
      <vt:lpstr>Summary of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vt:lpstr>
      <vt:lpstr>Conclusions</vt:lpstr>
      <vt:lpstr>Conclusions</vt:lpstr>
    </vt:vector>
  </TitlesOfParts>
  <Company>University of Stirling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useful are microclasses?   An analysis of detailed parental occupational differences and their effects on filial school attainment in Britain</dc:title>
  <dc:creator>vg1</dc:creator>
  <cp:lastModifiedBy>Vernon Gayle</cp:lastModifiedBy>
  <cp:revision>493</cp:revision>
  <cp:lastPrinted>2011-11-23T12:23:26Z</cp:lastPrinted>
  <dcterms:created xsi:type="dcterms:W3CDTF">2011-08-18T15:49:42Z</dcterms:created>
  <dcterms:modified xsi:type="dcterms:W3CDTF">2011-11-23T17:13:07Z</dcterms:modified>
</cp:coreProperties>
</file>