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 id="2147483695" r:id="rId2"/>
    <p:sldMasterId id="2147483660" r:id="rId3"/>
    <p:sldMasterId id="2147483708" r:id="rId4"/>
  </p:sldMasterIdLst>
  <p:notesMasterIdLst>
    <p:notesMasterId r:id="rId39"/>
  </p:notesMasterIdLst>
  <p:handoutMasterIdLst>
    <p:handoutMasterId r:id="rId40"/>
  </p:handoutMasterIdLst>
  <p:sldIdLst>
    <p:sldId id="270" r:id="rId5"/>
    <p:sldId id="281" r:id="rId6"/>
    <p:sldId id="289" r:id="rId7"/>
    <p:sldId id="288" r:id="rId8"/>
    <p:sldId id="276" r:id="rId9"/>
    <p:sldId id="277" r:id="rId10"/>
    <p:sldId id="278" r:id="rId11"/>
    <p:sldId id="291" r:id="rId12"/>
    <p:sldId id="282" r:id="rId13"/>
    <p:sldId id="283" r:id="rId14"/>
    <p:sldId id="284" r:id="rId15"/>
    <p:sldId id="279" r:id="rId16"/>
    <p:sldId id="309" r:id="rId17"/>
    <p:sldId id="285" r:id="rId18"/>
    <p:sldId id="308" r:id="rId19"/>
    <p:sldId id="286" r:id="rId20"/>
    <p:sldId id="293" r:id="rId21"/>
    <p:sldId id="292" r:id="rId22"/>
    <p:sldId id="294" r:id="rId23"/>
    <p:sldId id="287" r:id="rId24"/>
    <p:sldId id="296" r:id="rId25"/>
    <p:sldId id="299" r:id="rId26"/>
    <p:sldId id="298" r:id="rId27"/>
    <p:sldId id="300" r:id="rId28"/>
    <p:sldId id="297" r:id="rId29"/>
    <p:sldId id="301" r:id="rId30"/>
    <p:sldId id="302" r:id="rId31"/>
    <p:sldId id="306" r:id="rId32"/>
    <p:sldId id="303" r:id="rId33"/>
    <p:sldId id="305" r:id="rId34"/>
    <p:sldId id="307" r:id="rId35"/>
    <p:sldId id="274" r:id="rId36"/>
    <p:sldId id="304" r:id="rId37"/>
    <p:sldId id="295" r:id="rId38"/>
  </p:sldIdLst>
  <p:sldSz cx="9144000" cy="6858000" type="screen4x3"/>
  <p:notesSz cx="6781800" cy="9906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9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7" autoAdjust="0"/>
    <p:restoredTop sz="76217" autoAdjust="0"/>
  </p:normalViewPr>
  <p:slideViewPr>
    <p:cSldViewPr showGuides="1">
      <p:cViewPr varScale="1">
        <p:scale>
          <a:sx n="69" d="100"/>
          <a:sy n="69" d="100"/>
        </p:scale>
        <p:origin x="134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ltLang="en-US" dirty="0"/>
          </a:p>
        </p:txBody>
      </p:sp>
      <p:sp>
        <p:nvSpPr>
          <p:cNvPr id="47107" name="Rectangle 1027"/>
          <p:cNvSpPr>
            <a:spLocks noGrp="1" noChangeArrowheads="1"/>
          </p:cNvSpPr>
          <p:nvPr>
            <p:ph type="dt" sz="quarter"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ltLang="en-US" dirty="0"/>
          </a:p>
        </p:txBody>
      </p:sp>
      <p:sp>
        <p:nvSpPr>
          <p:cNvPr id="47108" name="Rectangle 1028"/>
          <p:cNvSpPr>
            <a:spLocks noGrp="1" noChangeArrowheads="1"/>
          </p:cNvSpPr>
          <p:nvPr>
            <p:ph type="ftr" sz="quarter" idx="2"/>
          </p:nvPr>
        </p:nvSpPr>
        <p:spPr bwMode="auto">
          <a:xfrm>
            <a:off x="0" y="941070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ltLang="en-US" dirty="0"/>
          </a:p>
        </p:txBody>
      </p:sp>
      <p:sp>
        <p:nvSpPr>
          <p:cNvPr id="47109" name="Rectangle 1029"/>
          <p:cNvSpPr>
            <a:spLocks noGrp="1" noChangeArrowheads="1"/>
          </p:cNvSpPr>
          <p:nvPr>
            <p:ph type="sldNum" sz="quarter" idx="3"/>
          </p:nvPr>
        </p:nvSpPr>
        <p:spPr bwMode="auto">
          <a:xfrm>
            <a:off x="3843338" y="941070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8819A2C5-D425-418A-813C-D2056631D7C5}" type="slidenum">
              <a:rPr lang="en-GB" altLang="en-US"/>
              <a:pPr>
                <a:defRPr/>
              </a:pPr>
              <a:t>‹#›</a:t>
            </a:fld>
            <a:endParaRPr lang="en-GB" altLang="en-US" dirty="0"/>
          </a:p>
        </p:txBody>
      </p:sp>
    </p:spTree>
    <p:extLst>
      <p:ext uri="{BB962C8B-B14F-4D97-AF65-F5344CB8AC3E}">
        <p14:creationId xmlns:p14="http://schemas.microsoft.com/office/powerpoint/2010/main" val="3791946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050"/>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ltLang="en-US" dirty="0"/>
          </a:p>
        </p:txBody>
      </p:sp>
      <p:sp>
        <p:nvSpPr>
          <p:cNvPr id="16387" name="Rectangle 2051"/>
          <p:cNvSpPr>
            <a:spLocks noGrp="1" noChangeArrowheads="1"/>
          </p:cNvSpPr>
          <p:nvPr>
            <p:ph type="dt"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ltLang="en-US" dirty="0"/>
          </a:p>
        </p:txBody>
      </p:sp>
      <p:sp>
        <p:nvSpPr>
          <p:cNvPr id="8196" name="Rectangle 2052"/>
          <p:cNvSpPr>
            <a:spLocks noGrp="1" noRot="1" noChangeAspect="1" noChangeArrowheads="1" noTextEdit="1"/>
          </p:cNvSpPr>
          <p:nvPr>
            <p:ph type="sldImg" idx="2"/>
          </p:nvPr>
        </p:nvSpPr>
        <p:spPr bwMode="auto">
          <a:xfrm>
            <a:off x="91440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2053"/>
          <p:cNvSpPr>
            <a:spLocks noGrp="1" noChangeArrowheads="1"/>
          </p:cNvSpPr>
          <p:nvPr>
            <p:ph type="body" sz="quarter" idx="3"/>
          </p:nvPr>
        </p:nvSpPr>
        <p:spPr bwMode="auto">
          <a:xfrm>
            <a:off x="904875" y="4705350"/>
            <a:ext cx="497205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6390" name="Rectangle 2054"/>
          <p:cNvSpPr>
            <a:spLocks noGrp="1" noChangeArrowheads="1"/>
          </p:cNvSpPr>
          <p:nvPr>
            <p:ph type="ftr" sz="quarter" idx="4"/>
          </p:nvPr>
        </p:nvSpPr>
        <p:spPr bwMode="auto">
          <a:xfrm>
            <a:off x="0" y="941070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ltLang="en-US" dirty="0"/>
          </a:p>
        </p:txBody>
      </p:sp>
      <p:sp>
        <p:nvSpPr>
          <p:cNvPr id="16391" name="Rectangle 2055"/>
          <p:cNvSpPr>
            <a:spLocks noGrp="1" noChangeArrowheads="1"/>
          </p:cNvSpPr>
          <p:nvPr>
            <p:ph type="sldNum" sz="quarter" idx="5"/>
          </p:nvPr>
        </p:nvSpPr>
        <p:spPr bwMode="auto">
          <a:xfrm>
            <a:off x="3843338" y="941070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4F9E15A-2DDD-48A4-81E6-2EDEC1199FAA}" type="slidenum">
              <a:rPr lang="en-GB" altLang="en-US"/>
              <a:pPr>
                <a:defRPr/>
              </a:pPr>
              <a:t>‹#›</a:t>
            </a:fld>
            <a:endParaRPr lang="en-GB" altLang="en-US" dirty="0"/>
          </a:p>
        </p:txBody>
      </p:sp>
    </p:spTree>
    <p:extLst>
      <p:ext uri="{BB962C8B-B14F-4D97-AF65-F5344CB8AC3E}">
        <p14:creationId xmlns:p14="http://schemas.microsoft.com/office/powerpoint/2010/main" val="12510948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1</a:t>
            </a:fld>
            <a:endParaRPr lang="en-GB" altLang="en-US" dirty="0"/>
          </a:p>
        </p:txBody>
      </p:sp>
    </p:spTree>
    <p:extLst>
      <p:ext uri="{BB962C8B-B14F-4D97-AF65-F5344CB8AC3E}">
        <p14:creationId xmlns:p14="http://schemas.microsoft.com/office/powerpoint/2010/main" val="206527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The manumission in the availability of new sources of data in the early part of the twentieth century is set to revolutionise research possibilities within sociology. The emergence of ‘big data’ and other forms of ‘digital data’ offer new opportunities to study individuals and societies (see for example Burrows and Savage, 2014, </a:t>
            </a:r>
            <a:r>
              <a:rPr lang="en-GB" sz="1200" kern="1200" dirty="0" err="1">
                <a:solidFill>
                  <a:schemeClr val="tx1"/>
                </a:solidFill>
                <a:effectLst/>
                <a:latin typeface="Times New Roman" pitchFamily="18" charset="0"/>
                <a:ea typeface="+mn-ea"/>
                <a:cs typeface="+mn-cs"/>
              </a:rPr>
              <a:t>Kitchin</a:t>
            </a:r>
            <a:r>
              <a:rPr lang="en-GB" sz="1200" kern="1200" dirty="0">
                <a:solidFill>
                  <a:schemeClr val="tx1"/>
                </a:solidFill>
                <a:effectLst/>
                <a:latin typeface="Times New Roman" pitchFamily="18" charset="0"/>
                <a:ea typeface="+mn-ea"/>
                <a:cs typeface="+mn-cs"/>
              </a:rPr>
              <a:t>, 2014, Manovich, 2011, Schroeder, 2014). Simultaneously, advances in e-research and computer science provide increasingly improved solutions for linking large datasets (see </a:t>
            </a:r>
            <a:r>
              <a:rPr lang="en-GB" sz="1200" kern="1200" dirty="0" err="1">
                <a:solidFill>
                  <a:schemeClr val="tx1"/>
                </a:solidFill>
                <a:effectLst/>
                <a:latin typeface="Times New Roman" pitchFamily="18" charset="0"/>
                <a:ea typeface="+mn-ea"/>
                <a:cs typeface="+mn-cs"/>
              </a:rPr>
              <a:t>Goerge</a:t>
            </a:r>
            <a:r>
              <a:rPr lang="en-GB" sz="1200" kern="1200" dirty="0">
                <a:solidFill>
                  <a:schemeClr val="tx1"/>
                </a:solidFill>
                <a:effectLst/>
                <a:latin typeface="Times New Roman" pitchFamily="18" charset="0"/>
                <a:ea typeface="+mn-ea"/>
                <a:cs typeface="+mn-cs"/>
              </a:rPr>
              <a:t> and Lee, 2001, Halfpenny and Procter, 2015).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Times New Roman" pitchFamily="18" charset="0"/>
              <a:ea typeface="+mn-ea"/>
              <a:cs typeface="+mn-cs"/>
            </a:endParaRPr>
          </a:p>
          <a:p>
            <a:r>
              <a:rPr lang="en-GB" sz="1200" kern="1200" dirty="0">
                <a:solidFill>
                  <a:schemeClr val="tx1"/>
                </a:solidFill>
                <a:effectLst/>
                <a:latin typeface="Times New Roman" pitchFamily="18" charset="0"/>
                <a:ea typeface="+mn-ea"/>
                <a:cs typeface="+mn-cs"/>
              </a:rPr>
              <a:t>Administrative social science data resources contain information which originate from the operation of administrative systems, typically those that are associated with public sector agencies (Elias, 2014, </a:t>
            </a:r>
            <a:r>
              <a:rPr lang="en-GB" sz="1200" kern="1200" dirty="0" err="1">
                <a:solidFill>
                  <a:schemeClr val="tx1"/>
                </a:solidFill>
                <a:effectLst/>
                <a:latin typeface="Times New Roman" pitchFamily="18" charset="0"/>
                <a:ea typeface="+mn-ea"/>
                <a:cs typeface="+mn-cs"/>
              </a:rPr>
              <a:t>Woollard</a:t>
            </a:r>
            <a:r>
              <a:rPr lang="en-GB" sz="1200" kern="1200" dirty="0">
                <a:solidFill>
                  <a:schemeClr val="tx1"/>
                </a:solidFill>
                <a:effectLst/>
                <a:latin typeface="Times New Roman" pitchFamily="18" charset="0"/>
                <a:ea typeface="+mn-ea"/>
                <a:cs typeface="+mn-cs"/>
              </a:rPr>
              <a:t>, 2014). These datasets offer new opportunities for empirical sociological research. Researchers in the Nordic nations have benefited from unparalleled access to administrative social science data (see United Nations, 2007), whilst at the same time their national registers have provided the basis for a strong data structure. By contrast, in most other nations sociological analyses of administrative data have been far less widespread and are far from routine. The increased research potential that would be offered by improved access to administrative data has recently been recognised in the United Kingdom, and major infrastructural investment has been made to support the analysis of administrative data (see Administrative Data Taskforce, 2012).</a:t>
            </a:r>
          </a:p>
          <a:p>
            <a:r>
              <a:rPr lang="en-GB" sz="1200" kern="1200" dirty="0">
                <a:solidFill>
                  <a:schemeClr val="tx1"/>
                </a:solidFill>
                <a:effectLst/>
                <a:latin typeface="Times New Roman" pitchFamily="18" charset="0"/>
                <a:ea typeface="+mn-ea"/>
                <a:cs typeface="+mn-cs"/>
              </a:rPr>
              <a:t>See: www.adrn.ac.uk.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The new sources of administrative social science data in countries like the UK are unfolding rapidly and haphazardly, and are not supported by the framework of a national population register. The quality of these new forms of data for sociological research is yet to be established. This paper is original because it engages in an innovative analysis in order to assess the consistency of a set of administrative data using survey data collected from the same individuals. The specific focus of this paper is the assessment of the consistency of parental occupational information in UK birth records.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Times New Roman" pitchFamily="18"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a:t>
            </a:fld>
            <a:endParaRPr lang="en-GB" altLang="en-US" dirty="0"/>
          </a:p>
        </p:txBody>
      </p:sp>
    </p:spTree>
    <p:extLst>
      <p:ext uri="{BB962C8B-B14F-4D97-AF65-F5344CB8AC3E}">
        <p14:creationId xmlns:p14="http://schemas.microsoft.com/office/powerpoint/2010/main" val="353601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29 per cent of cases a valid </a:t>
            </a:r>
            <a:r>
              <a:rPr lang="en-GB" baseline="0" dirty="0"/>
              <a:t> </a:t>
            </a:r>
            <a:r>
              <a:rPr lang="en-GB" dirty="0"/>
              <a:t>occupation was reported for the mother in the survey when they had missing occupational information on the birth record, this only occurred in 4 per cent of cases for father’s occupational information. </a:t>
            </a:r>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20</a:t>
            </a:fld>
            <a:endParaRPr lang="en-GB" altLang="en-US" dirty="0"/>
          </a:p>
        </p:txBody>
      </p:sp>
    </p:spTree>
    <p:extLst>
      <p:ext uri="{BB962C8B-B14F-4D97-AF65-F5344CB8AC3E}">
        <p14:creationId xmlns:p14="http://schemas.microsoft.com/office/powerpoint/2010/main" val="1513867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 course we do not generally use raw SOC codes for research purposes.</a:t>
            </a:r>
          </a:p>
          <a:p>
            <a:r>
              <a:rPr lang="en-GB" dirty="0"/>
              <a:t>Translate</a:t>
            </a:r>
            <a:r>
              <a:rPr lang="en-GB" baseline="0" dirty="0"/>
              <a:t> into an occupation-based measure.</a:t>
            </a:r>
          </a:p>
          <a:p>
            <a:r>
              <a:rPr lang="en-GB" baseline="0" dirty="0"/>
              <a:t>The agreement will necessarily vary according to which measure you use.</a:t>
            </a:r>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21</a:t>
            </a:fld>
            <a:endParaRPr lang="en-GB" altLang="en-US" dirty="0"/>
          </a:p>
        </p:txBody>
      </p:sp>
    </p:spTree>
    <p:extLst>
      <p:ext uri="{BB962C8B-B14F-4D97-AF65-F5344CB8AC3E}">
        <p14:creationId xmlns:p14="http://schemas.microsoft.com/office/powerpoint/2010/main" val="1006678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An error in principle occurs when the SOC2000 codes do not match but this </a:t>
            </a:r>
          </a:p>
          <a:p>
            <a:r>
              <a:rPr lang="en-GB" dirty="0"/>
              <a:t>does not impact on the position of the individual when the occupation is coded to a socio-economic </a:t>
            </a:r>
          </a:p>
          <a:p>
            <a:r>
              <a:rPr lang="en-GB" dirty="0"/>
              <a:t>measure (e.g. NS-SEC). </a:t>
            </a:r>
          </a:p>
          <a:p>
            <a:endParaRPr lang="en-GB" dirty="0"/>
          </a:p>
          <a:p>
            <a:r>
              <a:rPr lang="en-GB" dirty="0"/>
              <a:t>By contrast, an error in practice occurs when the SOC2000 codes do not match and also lead to a </a:t>
            </a:r>
          </a:p>
          <a:p>
            <a:r>
              <a:rPr lang="en-GB" dirty="0"/>
              <a:t>discrepancy in the socio-economic position which would be allocated to an individual. </a:t>
            </a:r>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23</a:t>
            </a:fld>
            <a:endParaRPr lang="en-GB" altLang="en-US" dirty="0"/>
          </a:p>
        </p:txBody>
      </p:sp>
    </p:spTree>
    <p:extLst>
      <p:ext uri="{BB962C8B-B14F-4D97-AF65-F5344CB8AC3E}">
        <p14:creationId xmlns:p14="http://schemas.microsoft.com/office/powerpoint/2010/main" val="32027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25</a:t>
            </a:fld>
            <a:endParaRPr lang="en-GB" altLang="en-US" dirty="0"/>
          </a:p>
        </p:txBody>
      </p:sp>
    </p:spTree>
    <p:extLst>
      <p:ext uri="{BB962C8B-B14F-4D97-AF65-F5344CB8AC3E}">
        <p14:creationId xmlns:p14="http://schemas.microsoft.com/office/powerpoint/2010/main" val="3896029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Encouraging</a:t>
            </a:r>
            <a:r>
              <a:rPr lang="en-GB" sz="1200" kern="1200" baseline="0" dirty="0">
                <a:solidFill>
                  <a:schemeClr val="tx1"/>
                </a:solidFill>
                <a:effectLst/>
                <a:latin typeface="Times New Roman" pitchFamily="18" charset="0"/>
                <a:ea typeface="+mn-ea"/>
                <a:cs typeface="+mn-cs"/>
              </a:rPr>
              <a:t> – but doesn’t take into account missingness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a:solidFill>
                  <a:schemeClr val="tx1"/>
                </a:solidFill>
                <a:effectLst/>
                <a:latin typeface="Times New Roman" pitchFamily="18" charset="0"/>
                <a:ea typeface="+mn-ea"/>
                <a:cs typeface="+mn-cs"/>
              </a:rPr>
              <a:t>OLS Log Odd and  95% Quasi Variance Based Comparison Interval</a:t>
            </a:r>
            <a:endParaRPr lang="en-GB" sz="1200" kern="1200" dirty="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This sensitivity analysis indicates that the same substantive conclusions would be reached for these samples regardless of whether the occupations reported in the birth records or survey are used. This is an encouraging finding, however it should be noted that these models compare only those cohort members with mothers’ and fathers’ information available in both data resources and do not take into account the patterns of missing data described above.</a:t>
            </a:r>
          </a:p>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29</a:t>
            </a:fld>
            <a:endParaRPr lang="en-GB" altLang="en-US" dirty="0"/>
          </a:p>
        </p:txBody>
      </p:sp>
    </p:spTree>
    <p:extLst>
      <p:ext uri="{BB962C8B-B14F-4D97-AF65-F5344CB8AC3E}">
        <p14:creationId xmlns:p14="http://schemas.microsoft.com/office/powerpoint/2010/main" val="1837256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This sensitivity analysis indicates that the same substantive conclusions would be reached for these samples regardless of whether the occupations reported in the birth records or survey are used. This is an encouraging finding, however it should be noted that these models compare only those cohort members with mothers’ and fathers’ information available in both data resources and do not take into account the patterns of missing data described above.</a:t>
            </a:r>
          </a:p>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30</a:t>
            </a:fld>
            <a:endParaRPr lang="en-GB" altLang="en-US" dirty="0"/>
          </a:p>
        </p:txBody>
      </p:sp>
    </p:spTree>
    <p:extLst>
      <p:ext uri="{BB962C8B-B14F-4D97-AF65-F5344CB8AC3E}">
        <p14:creationId xmlns:p14="http://schemas.microsoft.com/office/powerpoint/2010/main" val="4281088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The new forms of administrative social science data that are emerging are likely to increase the scope and scale of empirical sociological inquiries. New infrastructural resources in the UK aim to be instrumental in improving access to administrative social science data. New sources of administrative social science data are emerging rapidly. In countries like the UK administrative data are haphazard and there are no national population registers against which to organise data. Blasius and Thiessen (2012) wisely remind us that assessing the quality and comparability of data is a Herculean task. There is usually no obvious single data source that provides a stable benchmark against which the consistency of administrative data can be assessed.</a:t>
            </a:r>
          </a:p>
          <a:p>
            <a:endParaRPr lang="en-GB" dirty="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Times New Roman" pitchFamily="18" charset="0"/>
                <a:ea typeface="+mn-ea"/>
                <a:cs typeface="+mn-cs"/>
              </a:rPr>
              <a:t>The empirical work undertaken in this paper is original because it assess the consistency of a set of administrative data using survey data collected from the same individuals. Measures derived from information on parental occupations are central to a wide spectrum of sociological analyses. A clear message from this work is that there are inconsistencies in the occupations reported in the birth records when compared with the information collected by professional interviewers shortly afterwards in the social survey. These findings are similar to US studies which have examined errors in administrative birth records (see </a:t>
            </a:r>
            <a:r>
              <a:rPr lang="en-GB" sz="1200" kern="1200" dirty="0" err="1">
                <a:solidFill>
                  <a:schemeClr val="tx1"/>
                </a:solidFill>
                <a:effectLst/>
                <a:latin typeface="Times New Roman" pitchFamily="18" charset="0"/>
                <a:ea typeface="+mn-ea"/>
                <a:cs typeface="+mn-cs"/>
              </a:rPr>
              <a:t>Brender</a:t>
            </a:r>
            <a:r>
              <a:rPr lang="en-GB" sz="1200" i="1" kern="1200" dirty="0">
                <a:solidFill>
                  <a:schemeClr val="tx1"/>
                </a:solidFill>
                <a:effectLst/>
                <a:latin typeface="Times New Roman" pitchFamily="18" charset="0"/>
                <a:ea typeface="+mn-ea"/>
                <a:cs typeface="+mn-cs"/>
              </a:rPr>
              <a:t> et al.</a:t>
            </a:r>
            <a:r>
              <a:rPr lang="en-GB" sz="1200" kern="1200" dirty="0">
                <a:solidFill>
                  <a:schemeClr val="tx1"/>
                </a:solidFill>
                <a:effectLst/>
                <a:latin typeface="Times New Roman" pitchFamily="18" charset="0"/>
                <a:ea typeface="+mn-ea"/>
                <a:cs typeface="+mn-cs"/>
              </a:rPr>
              <a:t>, 2008, </a:t>
            </a:r>
            <a:r>
              <a:rPr lang="en-GB" sz="1200" kern="1200" dirty="0" err="1">
                <a:solidFill>
                  <a:schemeClr val="tx1"/>
                </a:solidFill>
                <a:effectLst/>
                <a:latin typeface="Times New Roman" pitchFamily="18" charset="0"/>
                <a:ea typeface="+mn-ea"/>
                <a:cs typeface="+mn-cs"/>
              </a:rPr>
              <a:t>Carucci</a:t>
            </a:r>
            <a:r>
              <a:rPr lang="en-GB" sz="1200" kern="1200" dirty="0">
                <a:solidFill>
                  <a:schemeClr val="tx1"/>
                </a:solidFill>
                <a:effectLst/>
                <a:latin typeface="Times New Roman" pitchFamily="18" charset="0"/>
                <a:ea typeface="+mn-ea"/>
                <a:cs typeface="+mn-cs"/>
              </a:rPr>
              <a:t> and Prasad, 1979). This finding warns against the naive or uncritical use of UK birth records data for sociological research.</a:t>
            </a:r>
          </a:p>
          <a:p>
            <a:endParaRPr lang="en-GB" dirty="0"/>
          </a:p>
          <a:p>
            <a:r>
              <a:rPr lang="en-GB" sz="1200" kern="1200" dirty="0">
                <a:solidFill>
                  <a:schemeClr val="tx1"/>
                </a:solidFill>
                <a:effectLst/>
                <a:latin typeface="Times New Roman" pitchFamily="18" charset="0"/>
                <a:ea typeface="+mn-ea"/>
                <a:cs typeface="+mn-cs"/>
              </a:rPr>
              <a:t>It is fortuitous that data were available from the birth records for the participants in the Millennium Cohort Study. Ordinarily researchers using birth records data will not have access to data that acts as a benchmark or comparative source. In these circumstances researchers might reasonably be concerned about the accuracy of the administrative data. We have theorised, and subsequently demonstrated, that there are both errors in principle and errors in practice within the occupational information in the birth records data. In one illustrative empirical example we have shown that the inconsistencies in the birth records data have no appreciable influence on substantive conclusions. We strongly assert that this is not a necessarily general finding and must not be assumed a priori.</a:t>
            </a:r>
          </a:p>
          <a:p>
            <a:r>
              <a:rPr lang="en-GB" sz="1200" kern="1200" dirty="0">
                <a:solidFill>
                  <a:schemeClr val="tx1"/>
                </a:solidFill>
                <a:effectLst/>
                <a:latin typeface="Times New Roman" pitchFamily="18" charset="0"/>
                <a:ea typeface="+mn-ea"/>
                <a:cs typeface="+mn-cs"/>
              </a:rPr>
              <a:t> </a:t>
            </a:r>
          </a:p>
          <a:p>
            <a:r>
              <a:rPr lang="en-GB" sz="1200" kern="1200" dirty="0">
                <a:solidFill>
                  <a:schemeClr val="tx1"/>
                </a:solidFill>
                <a:effectLst/>
                <a:latin typeface="Times New Roman" pitchFamily="18" charset="0"/>
                <a:ea typeface="+mn-ea"/>
                <a:cs typeface="+mn-cs"/>
              </a:rPr>
              <a:t>Parental occupational information at the time of a child’s birth is central for deriving other key measures that can be used in the analysis of outcomes later in the life course (e.g. family social class). Therefore we advocate that further research is undertaken into the consistency and accuracy of UK birth records data. One potential strategy would be to compare parental occupational information within the birth records with official data collected for taxation (in the case of the UK, National Insurance records could provide a potential benchmark). Another potential strategy would be to compare parental occupational information on birth records with data collected from parents in a large scale longitudinal study (for example the UK Household Longitudinal Study). A final comment is that in the changing climate of administrative social science data analysis, organisations engaged in collecting and curating information should be encouraged to place more emphasis on the providing researchers with clear information on the provenance, accuracy and consistency of the data that they collect.</a:t>
            </a:r>
          </a:p>
          <a:p>
            <a:endParaRPr lang="en-GB" dirty="0"/>
          </a:p>
        </p:txBody>
      </p:sp>
      <p:sp>
        <p:nvSpPr>
          <p:cNvPr id="4" name="Slide Number Placeholder 3"/>
          <p:cNvSpPr>
            <a:spLocks noGrp="1"/>
          </p:cNvSpPr>
          <p:nvPr>
            <p:ph type="sldNum" sz="quarter" idx="10"/>
          </p:nvPr>
        </p:nvSpPr>
        <p:spPr/>
        <p:txBody>
          <a:bodyPr/>
          <a:lstStyle/>
          <a:p>
            <a:pPr>
              <a:defRPr/>
            </a:pPr>
            <a:fld id="{74F9E15A-2DDD-48A4-81E6-2EDEC1199FAA}" type="slidenum">
              <a:rPr lang="en-GB" altLang="en-US" smtClean="0"/>
              <a:pPr>
                <a:defRPr/>
              </a:pPr>
              <a:t>31</a:t>
            </a:fld>
            <a:endParaRPr lang="en-GB" altLang="en-US" dirty="0"/>
          </a:p>
        </p:txBody>
      </p:sp>
    </p:spTree>
    <p:extLst>
      <p:ext uri="{BB962C8B-B14F-4D97-AF65-F5344CB8AC3E}">
        <p14:creationId xmlns:p14="http://schemas.microsoft.com/office/powerpoint/2010/main" val="1971816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107504" y="3717032"/>
            <a:ext cx="7056784" cy="1296144"/>
          </a:xfrm>
        </p:spPr>
        <p:txBody>
          <a:bodyPr/>
          <a:lstStyle>
            <a:lvl1pPr>
              <a:defRPr sz="4000"/>
            </a:lvl1pPr>
          </a:lstStyle>
          <a:p>
            <a:pPr lvl="0"/>
            <a:r>
              <a:rPr lang="en-US" altLang="en-US" noProof="0"/>
              <a:t>Click to edit Master title style</a:t>
            </a:r>
            <a:endParaRPr lang="en-GB" altLang="en-US" noProof="0" dirty="0"/>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377815"/>
          </a:xfrm>
          <a:prstGeom prst="rect">
            <a:avLst/>
          </a:prstGeom>
        </p:spPr>
      </p:pic>
      <p:sp>
        <p:nvSpPr>
          <p:cNvPr id="49156" name="Rectangle 4"/>
          <p:cNvSpPr>
            <a:spLocks noGrp="1" noChangeArrowheads="1"/>
          </p:cNvSpPr>
          <p:nvPr>
            <p:ph type="subTitle" idx="1"/>
          </p:nvPr>
        </p:nvSpPr>
        <p:spPr>
          <a:xfrm>
            <a:off x="107504" y="5013175"/>
            <a:ext cx="6400800" cy="1327299"/>
          </a:xfrm>
        </p:spPr>
        <p:txBody>
          <a:bodyPr/>
          <a:lstStyle>
            <a:lvl1pPr marL="0" indent="0" algn="l">
              <a:buFontTx/>
              <a:buNone/>
              <a:defRPr/>
            </a:lvl1pPr>
          </a:lstStyle>
          <a:p>
            <a:pPr lvl="0"/>
            <a:r>
              <a:rPr lang="en-US" altLang="en-US" noProof="0"/>
              <a:t>Click to edit Master subtitle style</a:t>
            </a:r>
            <a:endParaRPr lang="en-GB" altLang="en-US" noProof="0" dirty="0"/>
          </a:p>
        </p:txBody>
      </p:sp>
    </p:spTree>
    <p:extLst>
      <p:ext uri="{BB962C8B-B14F-4D97-AF65-F5344CB8AC3E}">
        <p14:creationId xmlns:p14="http://schemas.microsoft.com/office/powerpoint/2010/main" val="395351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F2DA786-226B-42DD-93E8-A1CF6097432C}" type="slidenum">
              <a:rPr lang="en-GB" altLang="en-US"/>
              <a:pPr>
                <a:defRPr/>
              </a:pPr>
              <a:t>‹#›</a:t>
            </a:fld>
            <a:endParaRPr lang="en-GB" altLang="en-US" dirty="0"/>
          </a:p>
        </p:txBody>
      </p:sp>
    </p:spTree>
    <p:extLst>
      <p:ext uri="{BB962C8B-B14F-4D97-AF65-F5344CB8AC3E}">
        <p14:creationId xmlns:p14="http://schemas.microsoft.com/office/powerpoint/2010/main" val="76299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548C52-FFFD-49F6-B265-F7E72DF156EB}" type="slidenum">
              <a:rPr lang="en-GB" altLang="en-US"/>
              <a:pPr>
                <a:defRPr/>
              </a:pPr>
              <a:t>‹#›</a:t>
            </a:fld>
            <a:endParaRPr lang="en-GB" altLang="en-US" dirty="0"/>
          </a:p>
        </p:txBody>
      </p:sp>
    </p:spTree>
    <p:extLst>
      <p:ext uri="{BB962C8B-B14F-4D97-AF65-F5344CB8AC3E}">
        <p14:creationId xmlns:p14="http://schemas.microsoft.com/office/powerpoint/2010/main" val="2605378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2286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7A5EEF6-EF9C-46E6-8B5F-3F5CA92D3B8D}" type="slidenum">
              <a:rPr lang="en-GB" altLang="en-US"/>
              <a:pPr>
                <a:defRPr/>
              </a:pPr>
              <a:t>‹#›</a:t>
            </a:fld>
            <a:endParaRPr lang="en-GB" altLang="en-US" dirty="0"/>
          </a:p>
        </p:txBody>
      </p:sp>
    </p:spTree>
    <p:extLst>
      <p:ext uri="{BB962C8B-B14F-4D97-AF65-F5344CB8AC3E}">
        <p14:creationId xmlns:p14="http://schemas.microsoft.com/office/powerpoint/2010/main" val="209089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2729723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181613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1510586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87898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568951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454977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38272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51520" y="2780928"/>
            <a:ext cx="7056784" cy="1296144"/>
          </a:xfrm>
        </p:spPr>
        <p:txBody>
          <a:bodyPr/>
          <a:lstStyle>
            <a:lvl1pPr>
              <a:defRPr sz="4000"/>
            </a:lvl1pPr>
          </a:lstStyle>
          <a:p>
            <a:pPr lvl="0"/>
            <a:r>
              <a:rPr lang="en-US" altLang="en-US" noProof="0"/>
              <a:t>Click to edit Master title style</a:t>
            </a:r>
            <a:endParaRPr lang="en-GB" altLang="en-US" noProof="0" dirty="0"/>
          </a:p>
        </p:txBody>
      </p:sp>
      <p:sp>
        <p:nvSpPr>
          <p:cNvPr id="49156" name="Rectangle 4"/>
          <p:cNvSpPr>
            <a:spLocks noGrp="1" noChangeArrowheads="1"/>
          </p:cNvSpPr>
          <p:nvPr>
            <p:ph type="subTitle" idx="1"/>
          </p:nvPr>
        </p:nvSpPr>
        <p:spPr>
          <a:xfrm>
            <a:off x="259432" y="4045917"/>
            <a:ext cx="6400800" cy="1327299"/>
          </a:xfrm>
        </p:spPr>
        <p:txBody>
          <a:bodyPr/>
          <a:lstStyle>
            <a:lvl1pPr marL="0" indent="0" algn="l">
              <a:buFontTx/>
              <a:buNone/>
              <a:defRPr/>
            </a:lvl1pPr>
          </a:lstStyle>
          <a:p>
            <a:pPr lvl="0"/>
            <a:r>
              <a:rPr lang="en-US" altLang="en-US" noProof="0"/>
              <a:t>Click to edit Master subtitle style</a:t>
            </a:r>
            <a:endParaRPr lang="en-GB" altLang="en-US" noProof="0" dirty="0"/>
          </a:p>
        </p:txBody>
      </p:sp>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2923696"/>
          </a:xfrm>
          <a:prstGeom prst="rect">
            <a:avLst/>
          </a:prstGeom>
        </p:spPr>
      </p:pic>
    </p:spTree>
    <p:extLst>
      <p:ext uri="{BB962C8B-B14F-4D97-AF65-F5344CB8AC3E}">
        <p14:creationId xmlns:p14="http://schemas.microsoft.com/office/powerpoint/2010/main" val="3187238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828947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031633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30021346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dirty="0"/>
          </a:p>
        </p:txBody>
      </p:sp>
    </p:spTree>
    <p:extLst>
      <p:ext uri="{BB962C8B-B14F-4D97-AF65-F5344CB8AC3E}">
        <p14:creationId xmlns:p14="http://schemas.microsoft.com/office/powerpoint/2010/main" val="1793574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D48AA0D-06A5-4A03-86AF-FCD31649C8B7}" type="slidenum">
              <a:rPr lang="en-GB"/>
              <a:pPr>
                <a:defRPr/>
              </a:pPr>
              <a:t>‹#›</a:t>
            </a:fld>
            <a:endParaRPr lang="en-GB" dirty="0"/>
          </a:p>
        </p:txBody>
      </p:sp>
    </p:spTree>
    <p:extLst>
      <p:ext uri="{BB962C8B-B14F-4D97-AF65-F5344CB8AC3E}">
        <p14:creationId xmlns:p14="http://schemas.microsoft.com/office/powerpoint/2010/main" val="852488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1B5FE55-7890-4B92-8DAC-E9A4D1B54585}" type="slidenum">
              <a:rPr lang="en-GB"/>
              <a:pPr>
                <a:defRPr/>
              </a:pPr>
              <a:t>‹#›</a:t>
            </a:fld>
            <a:endParaRPr lang="en-GB" dirty="0"/>
          </a:p>
        </p:txBody>
      </p:sp>
    </p:spTree>
    <p:extLst>
      <p:ext uri="{BB962C8B-B14F-4D97-AF65-F5344CB8AC3E}">
        <p14:creationId xmlns:p14="http://schemas.microsoft.com/office/powerpoint/2010/main" val="3760645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3568" y="2564904"/>
            <a:ext cx="7772400" cy="3204071"/>
          </a:xfrm>
        </p:spPr>
        <p:txBody>
          <a:bodyPr anchor="t"/>
          <a:lstStyle>
            <a:lvl1pPr algn="l">
              <a:defRPr sz="40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730FB9F-F625-4E59-ABB6-F6A9692E4283}" type="slidenum">
              <a:rPr lang="en-GB"/>
              <a:pPr>
                <a:defRPr/>
              </a:pPr>
              <a:t>‹#›</a:t>
            </a:fld>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3075"/>
            <a:ext cx="9144000" cy="1508759"/>
          </a:xfrm>
          <a:prstGeom prst="rect">
            <a:avLst/>
          </a:prstGeom>
        </p:spPr>
      </p:pic>
    </p:spTree>
    <p:extLst>
      <p:ext uri="{BB962C8B-B14F-4D97-AF65-F5344CB8AC3E}">
        <p14:creationId xmlns:p14="http://schemas.microsoft.com/office/powerpoint/2010/main" val="36096369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6C46B6B-B495-4202-9733-F50C9C7FB744}" type="slidenum">
              <a:rPr lang="en-GB"/>
              <a:pPr>
                <a:defRPr/>
              </a:pPr>
              <a:t>‹#›</a:t>
            </a:fld>
            <a:endParaRPr lang="en-GB" dirty="0"/>
          </a:p>
        </p:txBody>
      </p:sp>
    </p:spTree>
    <p:extLst>
      <p:ext uri="{BB962C8B-B14F-4D97-AF65-F5344CB8AC3E}">
        <p14:creationId xmlns:p14="http://schemas.microsoft.com/office/powerpoint/2010/main" val="1964436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E133AD48-89ED-4225-9717-C63FF82E1232}" type="slidenum">
              <a:rPr lang="en-GB"/>
              <a:pPr>
                <a:defRPr/>
              </a:pPr>
              <a:t>‹#›</a:t>
            </a:fld>
            <a:endParaRPr lang="en-GB" dirty="0"/>
          </a:p>
        </p:txBody>
      </p:sp>
    </p:spTree>
    <p:extLst>
      <p:ext uri="{BB962C8B-B14F-4D97-AF65-F5344CB8AC3E}">
        <p14:creationId xmlns:p14="http://schemas.microsoft.com/office/powerpoint/2010/main" val="3433877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37C80DCE-CC63-41F3-B3BF-2DC7C1BD5F8C}" type="slidenum">
              <a:rPr lang="en-GB"/>
              <a:pPr>
                <a:defRPr/>
              </a:pPr>
              <a:t>‹#›</a:t>
            </a:fld>
            <a:endParaRPr lang="en-GB" dirty="0"/>
          </a:p>
        </p:txBody>
      </p:sp>
    </p:spTree>
    <p:extLst>
      <p:ext uri="{BB962C8B-B14F-4D97-AF65-F5344CB8AC3E}">
        <p14:creationId xmlns:p14="http://schemas.microsoft.com/office/powerpoint/2010/main" val="309191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0D8804-937B-40C3-8369-0CF62D082B6D}" type="slidenum">
              <a:rPr lang="en-GB" altLang="en-US"/>
              <a:pPr>
                <a:defRPr/>
              </a:pPr>
              <a:t>‹#›</a:t>
            </a:fld>
            <a:endParaRPr lang="en-GB" altLang="en-US" dirty="0"/>
          </a:p>
        </p:txBody>
      </p:sp>
    </p:spTree>
    <p:extLst>
      <p:ext uri="{BB962C8B-B14F-4D97-AF65-F5344CB8AC3E}">
        <p14:creationId xmlns:p14="http://schemas.microsoft.com/office/powerpoint/2010/main" val="9487849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20B71BE9-486E-45C4-86CB-5A5F3C3951AF}" type="slidenum">
              <a:rPr lang="en-GB"/>
              <a:pPr>
                <a:defRPr/>
              </a:pPr>
              <a:t>‹#›</a:t>
            </a:fld>
            <a:endParaRPr lang="en-GB" dirty="0"/>
          </a:p>
        </p:txBody>
      </p:sp>
    </p:spTree>
    <p:extLst>
      <p:ext uri="{BB962C8B-B14F-4D97-AF65-F5344CB8AC3E}">
        <p14:creationId xmlns:p14="http://schemas.microsoft.com/office/powerpoint/2010/main" val="2940544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FE527412-71D6-44C2-A9F5-635BC2763565}" type="slidenum">
              <a:rPr lang="en-GB"/>
              <a:pPr>
                <a:defRPr/>
              </a:pPr>
              <a:t>‹#›</a:t>
            </a:fld>
            <a:endParaRPr lang="en-GB" dirty="0"/>
          </a:p>
        </p:txBody>
      </p:sp>
    </p:spTree>
    <p:extLst>
      <p:ext uri="{BB962C8B-B14F-4D97-AF65-F5344CB8AC3E}">
        <p14:creationId xmlns:p14="http://schemas.microsoft.com/office/powerpoint/2010/main" val="3127544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F6B233AE-E9D9-464A-AA2D-6B972A04F9AF}" type="slidenum">
              <a:rPr lang="en-GB"/>
              <a:pPr>
                <a:defRPr/>
              </a:pPr>
              <a:t>‹#›</a:t>
            </a:fld>
            <a:endParaRPr lang="en-GB" dirty="0"/>
          </a:p>
        </p:txBody>
      </p:sp>
    </p:spTree>
    <p:extLst>
      <p:ext uri="{BB962C8B-B14F-4D97-AF65-F5344CB8AC3E}">
        <p14:creationId xmlns:p14="http://schemas.microsoft.com/office/powerpoint/2010/main" val="39345338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6B9CED2-2637-4A41-9192-F691BFD70E77}" type="slidenum">
              <a:rPr lang="en-GB"/>
              <a:pPr>
                <a:defRPr/>
              </a:pPr>
              <a:t>‹#›</a:t>
            </a:fld>
            <a:endParaRPr lang="en-GB" dirty="0"/>
          </a:p>
        </p:txBody>
      </p:sp>
    </p:spTree>
    <p:extLst>
      <p:ext uri="{BB962C8B-B14F-4D97-AF65-F5344CB8AC3E}">
        <p14:creationId xmlns:p14="http://schemas.microsoft.com/office/powerpoint/2010/main" val="29413368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8284ABD-F176-4BF4-91E7-E32687AA688D}" type="slidenum">
              <a:rPr lang="en-GB"/>
              <a:pPr>
                <a:defRPr/>
              </a:pPr>
              <a:t>‹#›</a:t>
            </a:fld>
            <a:endParaRPr lang="en-GB" dirty="0"/>
          </a:p>
        </p:txBody>
      </p:sp>
    </p:spTree>
    <p:extLst>
      <p:ext uri="{BB962C8B-B14F-4D97-AF65-F5344CB8AC3E}">
        <p14:creationId xmlns:p14="http://schemas.microsoft.com/office/powerpoint/2010/main" val="38598790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A11757-80F1-4FE7-BAC9-43883BA5C999}" type="slidenum">
              <a:rPr lang="en-GB" smtClean="0"/>
              <a:t>‹#›</a:t>
            </a:fld>
            <a:endParaRPr lang="en-GB"/>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377815"/>
          </a:xfrm>
          <a:prstGeom prst="rect">
            <a:avLst/>
          </a:prstGeom>
        </p:spPr>
      </p:pic>
    </p:spTree>
    <p:extLst>
      <p:ext uri="{BB962C8B-B14F-4D97-AF65-F5344CB8AC3E}">
        <p14:creationId xmlns:p14="http://schemas.microsoft.com/office/powerpoint/2010/main" val="24285782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dirty="0"/>
          </a:p>
        </p:txBody>
      </p:sp>
      <p:sp>
        <p:nvSpPr>
          <p:cNvPr id="5" name="Footer Placeholder 4"/>
          <p:cNvSpPr>
            <a:spLocks noGrp="1"/>
          </p:cNvSpPr>
          <p:nvPr>
            <p:ph type="ftr" sz="quarter" idx="11"/>
          </p:nvPr>
        </p:nvSpPr>
        <p:spPr/>
        <p:txBody>
          <a:bodyPr/>
          <a:lstStyle/>
          <a:p>
            <a:pPr>
              <a:defRPr/>
            </a:pPr>
            <a:endParaRPr lang="en-GB" altLang="en-US" dirty="0"/>
          </a:p>
        </p:txBody>
      </p:sp>
      <p:sp>
        <p:nvSpPr>
          <p:cNvPr id="6" name="Slide Number Placeholder 5"/>
          <p:cNvSpPr>
            <a:spLocks noGrp="1"/>
          </p:cNvSpPr>
          <p:nvPr>
            <p:ph type="sldNum" sz="quarter" idx="12"/>
          </p:nvPr>
        </p:nvSpPr>
        <p:spPr/>
        <p:txBody>
          <a:bodyPr/>
          <a:lstStyle/>
          <a:p>
            <a:pPr>
              <a:defRPr/>
            </a:pPr>
            <a:fld id="{E70D8804-937B-40C3-8369-0CF62D082B6D}" type="slidenum">
              <a:rPr lang="en-GB" altLang="en-US" smtClean="0"/>
              <a:pPr>
                <a:defRPr/>
              </a:pPr>
              <a:t>‹#›</a:t>
            </a:fld>
            <a:endParaRPr lang="en-GB" altLang="en-US" dirty="0"/>
          </a:p>
        </p:txBody>
      </p:sp>
    </p:spTree>
    <p:extLst>
      <p:ext uri="{BB962C8B-B14F-4D97-AF65-F5344CB8AC3E}">
        <p14:creationId xmlns:p14="http://schemas.microsoft.com/office/powerpoint/2010/main" val="23221958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ltLang="en-US" dirty="0"/>
          </a:p>
        </p:txBody>
      </p:sp>
      <p:sp>
        <p:nvSpPr>
          <p:cNvPr id="5" name="Footer Placeholder 4"/>
          <p:cNvSpPr>
            <a:spLocks noGrp="1"/>
          </p:cNvSpPr>
          <p:nvPr>
            <p:ph type="ftr" sz="quarter" idx="11"/>
          </p:nvPr>
        </p:nvSpPr>
        <p:spPr/>
        <p:txBody>
          <a:bodyPr/>
          <a:lstStyle/>
          <a:p>
            <a:pPr>
              <a:defRPr/>
            </a:pPr>
            <a:endParaRPr lang="en-GB" altLang="en-US" dirty="0"/>
          </a:p>
        </p:txBody>
      </p:sp>
      <p:sp>
        <p:nvSpPr>
          <p:cNvPr id="6" name="Slide Number Placeholder 5"/>
          <p:cNvSpPr>
            <a:spLocks noGrp="1"/>
          </p:cNvSpPr>
          <p:nvPr>
            <p:ph type="sldNum" sz="quarter" idx="12"/>
          </p:nvPr>
        </p:nvSpPr>
        <p:spPr/>
        <p:txBody>
          <a:bodyPr/>
          <a:lstStyle/>
          <a:p>
            <a:pPr>
              <a:defRPr/>
            </a:pPr>
            <a:fld id="{2DF8B94E-925D-4A32-90AE-A4FAA5B8065E}" type="slidenum">
              <a:rPr lang="en-GB" altLang="en-US" smtClean="0"/>
              <a:pPr>
                <a:defRPr/>
              </a:pPr>
              <a:t>‹#›</a:t>
            </a:fld>
            <a:endParaRPr lang="en-GB" altLang="en-US" dirty="0"/>
          </a:p>
        </p:txBody>
      </p:sp>
      <p:sp>
        <p:nvSpPr>
          <p:cNvPr id="7" name="Rectangle 6"/>
          <p:cNvSpPr/>
          <p:nvPr userDrawn="1"/>
        </p:nvSpPr>
        <p:spPr bwMode="auto">
          <a:xfrm>
            <a:off x="0" y="5661248"/>
            <a:ext cx="9154649" cy="100811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9144000" cy="1377314"/>
          </a:xfrm>
          <a:prstGeom prst="rect">
            <a:avLst/>
          </a:prstGeom>
        </p:spPr>
      </p:pic>
    </p:spTree>
    <p:extLst>
      <p:ext uri="{BB962C8B-B14F-4D97-AF65-F5344CB8AC3E}">
        <p14:creationId xmlns:p14="http://schemas.microsoft.com/office/powerpoint/2010/main" val="1229911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ltLang="en-US" dirty="0"/>
          </a:p>
        </p:txBody>
      </p:sp>
      <p:sp>
        <p:nvSpPr>
          <p:cNvPr id="6" name="Footer Placeholder 5"/>
          <p:cNvSpPr>
            <a:spLocks noGrp="1"/>
          </p:cNvSpPr>
          <p:nvPr>
            <p:ph type="ftr" sz="quarter" idx="11"/>
          </p:nvPr>
        </p:nvSpPr>
        <p:spPr/>
        <p:txBody>
          <a:bodyPr/>
          <a:lstStyle/>
          <a:p>
            <a:pPr>
              <a:defRPr/>
            </a:pPr>
            <a:endParaRPr lang="en-GB" altLang="en-US" dirty="0"/>
          </a:p>
        </p:txBody>
      </p:sp>
      <p:sp>
        <p:nvSpPr>
          <p:cNvPr id="7" name="Slide Number Placeholder 6"/>
          <p:cNvSpPr>
            <a:spLocks noGrp="1"/>
          </p:cNvSpPr>
          <p:nvPr>
            <p:ph type="sldNum" sz="quarter" idx="12"/>
          </p:nvPr>
        </p:nvSpPr>
        <p:spPr/>
        <p:txBody>
          <a:bodyPr/>
          <a:lstStyle/>
          <a:p>
            <a:pPr>
              <a:defRPr/>
            </a:pPr>
            <a:fld id="{8A76B3E9-7FF0-4902-80F9-E8997D5A0E30}" type="slidenum">
              <a:rPr lang="en-GB" altLang="en-US" smtClean="0"/>
              <a:pPr>
                <a:defRPr/>
              </a:pPr>
              <a:t>‹#›</a:t>
            </a:fld>
            <a:endParaRPr lang="en-GB" altLang="en-US" dirty="0"/>
          </a:p>
        </p:txBody>
      </p:sp>
    </p:spTree>
    <p:extLst>
      <p:ext uri="{BB962C8B-B14F-4D97-AF65-F5344CB8AC3E}">
        <p14:creationId xmlns:p14="http://schemas.microsoft.com/office/powerpoint/2010/main" val="13627665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ltLang="en-US" dirty="0"/>
          </a:p>
        </p:txBody>
      </p:sp>
      <p:sp>
        <p:nvSpPr>
          <p:cNvPr id="8" name="Footer Placeholder 7"/>
          <p:cNvSpPr>
            <a:spLocks noGrp="1"/>
          </p:cNvSpPr>
          <p:nvPr>
            <p:ph type="ftr" sz="quarter" idx="11"/>
          </p:nvPr>
        </p:nvSpPr>
        <p:spPr/>
        <p:txBody>
          <a:bodyPr/>
          <a:lstStyle/>
          <a:p>
            <a:pPr>
              <a:defRPr/>
            </a:pPr>
            <a:endParaRPr lang="en-GB" altLang="en-US" dirty="0"/>
          </a:p>
        </p:txBody>
      </p:sp>
      <p:sp>
        <p:nvSpPr>
          <p:cNvPr id="9" name="Slide Number Placeholder 8"/>
          <p:cNvSpPr>
            <a:spLocks noGrp="1"/>
          </p:cNvSpPr>
          <p:nvPr>
            <p:ph type="sldNum" sz="quarter" idx="12"/>
          </p:nvPr>
        </p:nvSpPr>
        <p:spPr/>
        <p:txBody>
          <a:bodyPr/>
          <a:lstStyle/>
          <a:p>
            <a:pPr>
              <a:defRPr/>
            </a:pPr>
            <a:fld id="{57203937-7804-4435-8F73-564F70BF0477}" type="slidenum">
              <a:rPr lang="en-GB" altLang="en-US" smtClean="0"/>
              <a:pPr>
                <a:defRPr/>
              </a:pPr>
              <a:t>‹#›</a:t>
            </a:fld>
            <a:endParaRPr lang="en-GB" altLang="en-US" dirty="0"/>
          </a:p>
        </p:txBody>
      </p:sp>
    </p:spTree>
    <p:extLst>
      <p:ext uri="{BB962C8B-B14F-4D97-AF65-F5344CB8AC3E}">
        <p14:creationId xmlns:p14="http://schemas.microsoft.com/office/powerpoint/2010/main" val="38054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5661248"/>
            <a:ext cx="9154649" cy="100811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hasCustomPrompt="1"/>
          </p:nvPr>
        </p:nvSpPr>
        <p:spPr>
          <a:xfrm>
            <a:off x="685800" y="1550979"/>
            <a:ext cx="7772400" cy="1362075"/>
          </a:xfrm>
        </p:spPr>
        <p:txBody>
          <a:bodyPr anchor="t"/>
          <a:lstStyle>
            <a:lvl1pPr algn="l">
              <a:defRPr sz="4000" b="1" cap="none"/>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t"/>
          <a:lstStyle>
            <a:lvl1pPr marL="0" indent="0">
              <a:buNone/>
              <a:defRPr sz="3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F8B94E-925D-4A32-90AE-A4FAA5B8065E}" type="slidenum">
              <a:rPr lang="en-GB" altLang="en-US"/>
              <a:pPr>
                <a:defRPr/>
              </a:pPr>
              <a:t>‹#›</a:t>
            </a:fld>
            <a:endParaRPr lang="en-GB" alt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9144000" cy="1377314"/>
          </a:xfrm>
          <a:prstGeom prst="rect">
            <a:avLst/>
          </a:prstGeom>
        </p:spPr>
      </p:pic>
    </p:spTree>
    <p:extLst>
      <p:ext uri="{BB962C8B-B14F-4D97-AF65-F5344CB8AC3E}">
        <p14:creationId xmlns:p14="http://schemas.microsoft.com/office/powerpoint/2010/main" val="23047114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ltLang="en-US" dirty="0"/>
          </a:p>
        </p:txBody>
      </p:sp>
      <p:sp>
        <p:nvSpPr>
          <p:cNvPr id="4" name="Footer Placeholder 3"/>
          <p:cNvSpPr>
            <a:spLocks noGrp="1"/>
          </p:cNvSpPr>
          <p:nvPr>
            <p:ph type="ftr" sz="quarter" idx="11"/>
          </p:nvPr>
        </p:nvSpPr>
        <p:spPr/>
        <p:txBody>
          <a:bodyPr/>
          <a:lstStyle/>
          <a:p>
            <a:pPr>
              <a:defRPr/>
            </a:pPr>
            <a:endParaRPr lang="en-GB" altLang="en-US" dirty="0"/>
          </a:p>
        </p:txBody>
      </p:sp>
      <p:sp>
        <p:nvSpPr>
          <p:cNvPr id="5" name="Slide Number Placeholder 4"/>
          <p:cNvSpPr>
            <a:spLocks noGrp="1"/>
          </p:cNvSpPr>
          <p:nvPr>
            <p:ph type="sldNum" sz="quarter" idx="12"/>
          </p:nvPr>
        </p:nvSpPr>
        <p:spPr/>
        <p:txBody>
          <a:bodyPr/>
          <a:lstStyle/>
          <a:p>
            <a:pPr>
              <a:defRPr/>
            </a:pPr>
            <a:fld id="{D89CFF8C-A83F-461F-AEDD-249687053BE5}" type="slidenum">
              <a:rPr lang="en-GB" altLang="en-US" smtClean="0"/>
              <a:pPr>
                <a:defRPr/>
              </a:pPr>
              <a:t>‹#›</a:t>
            </a:fld>
            <a:endParaRPr lang="en-GB" altLang="en-US" dirty="0"/>
          </a:p>
        </p:txBody>
      </p:sp>
    </p:spTree>
    <p:extLst>
      <p:ext uri="{BB962C8B-B14F-4D97-AF65-F5344CB8AC3E}">
        <p14:creationId xmlns:p14="http://schemas.microsoft.com/office/powerpoint/2010/main" val="36808850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ltLang="en-US" dirty="0"/>
          </a:p>
        </p:txBody>
      </p:sp>
      <p:sp>
        <p:nvSpPr>
          <p:cNvPr id="3" name="Footer Placeholder 2"/>
          <p:cNvSpPr>
            <a:spLocks noGrp="1"/>
          </p:cNvSpPr>
          <p:nvPr>
            <p:ph type="ftr" sz="quarter" idx="11"/>
          </p:nvPr>
        </p:nvSpPr>
        <p:spPr/>
        <p:txBody>
          <a:bodyPr/>
          <a:lstStyle/>
          <a:p>
            <a:pPr>
              <a:defRPr/>
            </a:pPr>
            <a:endParaRPr lang="en-GB" altLang="en-US" dirty="0"/>
          </a:p>
        </p:txBody>
      </p:sp>
      <p:sp>
        <p:nvSpPr>
          <p:cNvPr id="4" name="Slide Number Placeholder 3"/>
          <p:cNvSpPr>
            <a:spLocks noGrp="1"/>
          </p:cNvSpPr>
          <p:nvPr>
            <p:ph type="sldNum" sz="quarter" idx="12"/>
          </p:nvPr>
        </p:nvSpPr>
        <p:spPr/>
        <p:txBody>
          <a:bodyPr/>
          <a:lstStyle/>
          <a:p>
            <a:pPr>
              <a:defRPr/>
            </a:pPr>
            <a:fld id="{F8DD0086-8934-43DE-AB7F-FE2D8ACF740C}" type="slidenum">
              <a:rPr lang="en-GB" altLang="en-US" smtClean="0"/>
              <a:pPr>
                <a:defRPr/>
              </a:pPr>
              <a:t>‹#›</a:t>
            </a:fld>
            <a:endParaRPr lang="en-GB" altLang="en-US" dirty="0"/>
          </a:p>
        </p:txBody>
      </p:sp>
    </p:spTree>
    <p:extLst>
      <p:ext uri="{BB962C8B-B14F-4D97-AF65-F5344CB8AC3E}">
        <p14:creationId xmlns:p14="http://schemas.microsoft.com/office/powerpoint/2010/main" val="37145510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ltLang="en-US" dirty="0"/>
          </a:p>
        </p:txBody>
      </p:sp>
      <p:sp>
        <p:nvSpPr>
          <p:cNvPr id="6" name="Footer Placeholder 5"/>
          <p:cNvSpPr>
            <a:spLocks noGrp="1"/>
          </p:cNvSpPr>
          <p:nvPr>
            <p:ph type="ftr" sz="quarter" idx="11"/>
          </p:nvPr>
        </p:nvSpPr>
        <p:spPr/>
        <p:txBody>
          <a:bodyPr/>
          <a:lstStyle/>
          <a:p>
            <a:pPr>
              <a:defRPr/>
            </a:pPr>
            <a:endParaRPr lang="en-GB" altLang="en-US" dirty="0"/>
          </a:p>
        </p:txBody>
      </p:sp>
      <p:sp>
        <p:nvSpPr>
          <p:cNvPr id="7" name="Slide Number Placeholder 6"/>
          <p:cNvSpPr>
            <a:spLocks noGrp="1"/>
          </p:cNvSpPr>
          <p:nvPr>
            <p:ph type="sldNum" sz="quarter" idx="12"/>
          </p:nvPr>
        </p:nvSpPr>
        <p:spPr/>
        <p:txBody>
          <a:bodyPr/>
          <a:lstStyle/>
          <a:p>
            <a:pPr>
              <a:defRPr/>
            </a:pPr>
            <a:fld id="{64278CB3-4A42-4C7D-9227-6531CAA8D3EB}" type="slidenum">
              <a:rPr lang="en-GB" altLang="en-US" smtClean="0"/>
              <a:pPr>
                <a:defRPr/>
              </a:pPr>
              <a:t>‹#›</a:t>
            </a:fld>
            <a:endParaRPr lang="en-GB" altLang="en-US" dirty="0"/>
          </a:p>
        </p:txBody>
      </p:sp>
    </p:spTree>
    <p:extLst>
      <p:ext uri="{BB962C8B-B14F-4D97-AF65-F5344CB8AC3E}">
        <p14:creationId xmlns:p14="http://schemas.microsoft.com/office/powerpoint/2010/main" val="32241868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ltLang="en-US" dirty="0"/>
          </a:p>
        </p:txBody>
      </p:sp>
      <p:sp>
        <p:nvSpPr>
          <p:cNvPr id="6" name="Footer Placeholder 5"/>
          <p:cNvSpPr>
            <a:spLocks noGrp="1"/>
          </p:cNvSpPr>
          <p:nvPr>
            <p:ph type="ftr" sz="quarter" idx="11"/>
          </p:nvPr>
        </p:nvSpPr>
        <p:spPr/>
        <p:txBody>
          <a:bodyPr/>
          <a:lstStyle/>
          <a:p>
            <a:pPr>
              <a:defRPr/>
            </a:pPr>
            <a:endParaRPr lang="en-GB" altLang="en-US" dirty="0"/>
          </a:p>
        </p:txBody>
      </p:sp>
      <p:sp>
        <p:nvSpPr>
          <p:cNvPr id="7" name="Slide Number Placeholder 6"/>
          <p:cNvSpPr>
            <a:spLocks noGrp="1"/>
          </p:cNvSpPr>
          <p:nvPr>
            <p:ph type="sldNum" sz="quarter" idx="12"/>
          </p:nvPr>
        </p:nvSpPr>
        <p:spPr/>
        <p:txBody>
          <a:bodyPr/>
          <a:lstStyle/>
          <a:p>
            <a:pPr>
              <a:defRPr/>
            </a:pPr>
            <a:fld id="{5F2DA786-226B-42DD-93E8-A1CF6097432C}" type="slidenum">
              <a:rPr lang="en-GB" altLang="en-US" smtClean="0"/>
              <a:pPr>
                <a:defRPr/>
              </a:pPr>
              <a:t>‹#›</a:t>
            </a:fld>
            <a:endParaRPr lang="en-GB" altLang="en-US" dirty="0"/>
          </a:p>
        </p:txBody>
      </p:sp>
    </p:spTree>
    <p:extLst>
      <p:ext uri="{BB962C8B-B14F-4D97-AF65-F5344CB8AC3E}">
        <p14:creationId xmlns:p14="http://schemas.microsoft.com/office/powerpoint/2010/main" val="68671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dirty="0"/>
          </a:p>
        </p:txBody>
      </p:sp>
      <p:sp>
        <p:nvSpPr>
          <p:cNvPr id="5" name="Footer Placeholder 4"/>
          <p:cNvSpPr>
            <a:spLocks noGrp="1"/>
          </p:cNvSpPr>
          <p:nvPr>
            <p:ph type="ftr" sz="quarter" idx="11"/>
          </p:nvPr>
        </p:nvSpPr>
        <p:spPr/>
        <p:txBody>
          <a:bodyPr/>
          <a:lstStyle/>
          <a:p>
            <a:pPr>
              <a:defRPr/>
            </a:pPr>
            <a:endParaRPr lang="en-GB" altLang="en-US" dirty="0"/>
          </a:p>
        </p:txBody>
      </p:sp>
      <p:sp>
        <p:nvSpPr>
          <p:cNvPr id="6" name="Slide Number Placeholder 5"/>
          <p:cNvSpPr>
            <a:spLocks noGrp="1"/>
          </p:cNvSpPr>
          <p:nvPr>
            <p:ph type="sldNum" sz="quarter" idx="12"/>
          </p:nvPr>
        </p:nvSpPr>
        <p:spPr/>
        <p:txBody>
          <a:bodyPr/>
          <a:lstStyle/>
          <a:p>
            <a:pPr>
              <a:defRPr/>
            </a:pPr>
            <a:fld id="{2A548C52-FFFD-49F6-B265-F7E72DF156EB}" type="slidenum">
              <a:rPr lang="en-GB" altLang="en-US" smtClean="0"/>
              <a:pPr>
                <a:defRPr/>
              </a:pPr>
              <a:t>‹#›</a:t>
            </a:fld>
            <a:endParaRPr lang="en-GB" altLang="en-US" dirty="0"/>
          </a:p>
        </p:txBody>
      </p:sp>
    </p:spTree>
    <p:extLst>
      <p:ext uri="{BB962C8B-B14F-4D97-AF65-F5344CB8AC3E}">
        <p14:creationId xmlns:p14="http://schemas.microsoft.com/office/powerpoint/2010/main" val="34727702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ltLang="en-US" dirty="0"/>
          </a:p>
        </p:txBody>
      </p:sp>
      <p:sp>
        <p:nvSpPr>
          <p:cNvPr id="5" name="Footer Placeholder 4"/>
          <p:cNvSpPr>
            <a:spLocks noGrp="1"/>
          </p:cNvSpPr>
          <p:nvPr>
            <p:ph type="ftr" sz="quarter" idx="11"/>
          </p:nvPr>
        </p:nvSpPr>
        <p:spPr/>
        <p:txBody>
          <a:bodyPr/>
          <a:lstStyle/>
          <a:p>
            <a:pPr>
              <a:defRPr/>
            </a:pPr>
            <a:endParaRPr lang="en-GB" altLang="en-US" dirty="0"/>
          </a:p>
        </p:txBody>
      </p:sp>
      <p:sp>
        <p:nvSpPr>
          <p:cNvPr id="6" name="Slide Number Placeholder 5"/>
          <p:cNvSpPr>
            <a:spLocks noGrp="1"/>
          </p:cNvSpPr>
          <p:nvPr>
            <p:ph type="sldNum" sz="quarter" idx="12"/>
          </p:nvPr>
        </p:nvSpPr>
        <p:spPr/>
        <p:txBody>
          <a:bodyPr/>
          <a:lstStyle/>
          <a:p>
            <a:pPr>
              <a:defRPr/>
            </a:pPr>
            <a:fld id="{27A5EEF6-EF9C-46E6-8B5F-3F5CA92D3B8D}" type="slidenum">
              <a:rPr lang="en-GB" altLang="en-US" smtClean="0"/>
              <a:pPr>
                <a:defRPr/>
              </a:pPr>
              <a:t>‹#›</a:t>
            </a:fld>
            <a:endParaRPr lang="en-GB" altLang="en-US" dirty="0"/>
          </a:p>
        </p:txBody>
      </p:sp>
    </p:spTree>
    <p:extLst>
      <p:ext uri="{BB962C8B-B14F-4D97-AF65-F5344CB8AC3E}">
        <p14:creationId xmlns:p14="http://schemas.microsoft.com/office/powerpoint/2010/main" val="29941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371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371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76B3E9-7FF0-4902-80F9-E8997D5A0E30}" type="slidenum">
              <a:rPr lang="en-GB" altLang="en-US"/>
              <a:pPr>
                <a:defRPr/>
              </a:pPr>
              <a:t>‹#›</a:t>
            </a:fld>
            <a:endParaRPr lang="en-GB" altLang="en-US" dirty="0"/>
          </a:p>
        </p:txBody>
      </p:sp>
    </p:spTree>
    <p:extLst>
      <p:ext uri="{BB962C8B-B14F-4D97-AF65-F5344CB8AC3E}">
        <p14:creationId xmlns:p14="http://schemas.microsoft.com/office/powerpoint/2010/main" val="304528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7203937-7804-4435-8F73-564F70BF0477}" type="slidenum">
              <a:rPr lang="en-GB" altLang="en-US"/>
              <a:pPr>
                <a:defRPr/>
              </a:pPr>
              <a:t>‹#›</a:t>
            </a:fld>
            <a:endParaRPr lang="en-GB" altLang="en-US" dirty="0"/>
          </a:p>
        </p:txBody>
      </p:sp>
    </p:spTree>
    <p:extLst>
      <p:ext uri="{BB962C8B-B14F-4D97-AF65-F5344CB8AC3E}">
        <p14:creationId xmlns:p14="http://schemas.microsoft.com/office/powerpoint/2010/main" val="224697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89CFF8C-A83F-461F-AEDD-249687053BE5}" type="slidenum">
              <a:rPr lang="en-GB" altLang="en-US"/>
              <a:pPr>
                <a:defRPr/>
              </a:pPr>
              <a:t>‹#›</a:t>
            </a:fld>
            <a:endParaRPr lang="en-GB" altLang="en-US" dirty="0"/>
          </a:p>
        </p:txBody>
      </p:sp>
    </p:spTree>
    <p:extLst>
      <p:ext uri="{BB962C8B-B14F-4D97-AF65-F5344CB8AC3E}">
        <p14:creationId xmlns:p14="http://schemas.microsoft.com/office/powerpoint/2010/main" val="234708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8DD0086-8934-43DE-AB7F-FE2D8ACF740C}" type="slidenum">
              <a:rPr lang="en-GB" altLang="en-US"/>
              <a:pPr>
                <a:defRPr/>
              </a:pPr>
              <a:t>‹#›</a:t>
            </a:fld>
            <a:endParaRPr lang="en-GB" altLang="en-US" dirty="0"/>
          </a:p>
        </p:txBody>
      </p:sp>
    </p:spTree>
    <p:extLst>
      <p:ext uri="{BB962C8B-B14F-4D97-AF65-F5344CB8AC3E}">
        <p14:creationId xmlns:p14="http://schemas.microsoft.com/office/powerpoint/2010/main" val="237906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4278CB3-4A42-4C7D-9227-6531CAA8D3EB}" type="slidenum">
              <a:rPr lang="en-GB" altLang="en-US"/>
              <a:pPr>
                <a:defRPr/>
              </a:pPr>
              <a:t>‹#›</a:t>
            </a:fld>
            <a:endParaRPr lang="en-GB" altLang="en-US" dirty="0"/>
          </a:p>
        </p:txBody>
      </p:sp>
    </p:spTree>
    <p:extLst>
      <p:ext uri="{BB962C8B-B14F-4D97-AF65-F5344CB8AC3E}">
        <p14:creationId xmlns:p14="http://schemas.microsoft.com/office/powerpoint/2010/main" val="369416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6.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bwMode="auto">
          <a:xfrm>
            <a:off x="0" y="5959929"/>
            <a:ext cx="9150350" cy="89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2286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Master title style</a:t>
            </a:r>
          </a:p>
        </p:txBody>
      </p:sp>
      <p:sp>
        <p:nvSpPr>
          <p:cNvPr id="1028" name="Rectangle 3"/>
          <p:cNvSpPr>
            <a:spLocks noGrp="1" noChangeArrowheads="1"/>
          </p:cNvSpPr>
          <p:nvPr>
            <p:ph type="body" idx="1"/>
          </p:nvPr>
        </p:nvSpPr>
        <p:spPr bwMode="auto">
          <a:xfrm>
            <a:off x="685800" y="1371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2" name="Rectangle 4"/>
          <p:cNvSpPr>
            <a:spLocks noGrp="1" noChangeArrowheads="1"/>
          </p:cNvSpPr>
          <p:nvPr>
            <p:ph type="dt" sz="half" idx="2"/>
          </p:nvPr>
        </p:nvSpPr>
        <p:spPr bwMode="auto">
          <a:xfrm>
            <a:off x="152400" y="5562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mn-lt"/>
                <a:cs typeface="+mn-cs"/>
              </a:defRPr>
            </a:lvl1pPr>
          </a:lstStyle>
          <a:p>
            <a:pPr>
              <a:defRPr/>
            </a:pPr>
            <a:endParaRPr lang="en-GB" altLang="en-US" dirty="0"/>
          </a:p>
        </p:txBody>
      </p:sp>
      <p:sp>
        <p:nvSpPr>
          <p:cNvPr id="1029" name="Rectangle 5"/>
          <p:cNvSpPr>
            <a:spLocks noGrp="1" noChangeArrowheads="1"/>
          </p:cNvSpPr>
          <p:nvPr>
            <p:ph type="ftr" sz="quarter" idx="3"/>
          </p:nvPr>
        </p:nvSpPr>
        <p:spPr bwMode="auto">
          <a:xfrm>
            <a:off x="3276600" y="5562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mn-lt"/>
                <a:cs typeface="+mn-cs"/>
              </a:defRPr>
            </a:lvl1pPr>
          </a:lstStyle>
          <a:p>
            <a:pPr>
              <a:defRPr/>
            </a:pPr>
            <a:endParaRPr lang="en-GB" altLang="en-US" dirty="0"/>
          </a:p>
        </p:txBody>
      </p:sp>
      <p:sp>
        <p:nvSpPr>
          <p:cNvPr id="1030" name="Rectangle 6"/>
          <p:cNvSpPr>
            <a:spLocks noGrp="1" noChangeArrowheads="1"/>
          </p:cNvSpPr>
          <p:nvPr>
            <p:ph type="sldNum" sz="quarter" idx="4"/>
          </p:nvPr>
        </p:nvSpPr>
        <p:spPr bwMode="auto">
          <a:xfrm>
            <a:off x="7010400" y="5562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mn-lt"/>
                <a:cs typeface="+mn-cs"/>
              </a:defRPr>
            </a:lvl1pPr>
          </a:lstStyle>
          <a:p>
            <a:pPr>
              <a:defRPr/>
            </a:pPr>
            <a:fld id="{8B2FC1F5-3F11-4F4C-98D3-E04A951B33C5}"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94" r:id="rId1"/>
    <p:sldLayoutId id="2147483707"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ft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Calibri" pitchFamily="34" charset="0"/>
        </a:defRPr>
      </a:lvl2pPr>
      <a:lvl3pPr algn="l" rtl="0" eaLnBrk="1" fontAlgn="base" hangingPunct="1">
        <a:spcBef>
          <a:spcPct val="0"/>
        </a:spcBef>
        <a:spcAft>
          <a:spcPct val="0"/>
        </a:spcAft>
        <a:defRPr sz="4400" b="1">
          <a:solidFill>
            <a:schemeClr val="tx2"/>
          </a:solidFill>
          <a:latin typeface="Calibri" pitchFamily="34" charset="0"/>
        </a:defRPr>
      </a:lvl3pPr>
      <a:lvl4pPr algn="l" rtl="0" eaLnBrk="1" fontAlgn="base" hangingPunct="1">
        <a:spcBef>
          <a:spcPct val="0"/>
        </a:spcBef>
        <a:spcAft>
          <a:spcPct val="0"/>
        </a:spcAft>
        <a:defRPr sz="4400" b="1">
          <a:solidFill>
            <a:schemeClr val="tx2"/>
          </a:solidFill>
          <a:latin typeface="Calibri" pitchFamily="34" charset="0"/>
        </a:defRPr>
      </a:lvl4pPr>
      <a:lvl5pPr algn="l" rtl="0" eaLnBrk="1" fontAlgn="base" hangingPunct="1">
        <a:spcBef>
          <a:spcPct val="0"/>
        </a:spcBef>
        <a:spcAft>
          <a:spcPct val="0"/>
        </a:spcAft>
        <a:defRPr sz="4400" b="1">
          <a:solidFill>
            <a:schemeClr val="tx2"/>
          </a:solidFill>
          <a:latin typeface="Calibri" pitchFamily="34"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457200" indent="-457200" algn="l" rtl="0" eaLnBrk="1" fontAlgn="base" hangingPunct="1">
        <a:spcBef>
          <a:spcPct val="20000"/>
        </a:spcBef>
        <a:spcAft>
          <a:spcPct val="0"/>
        </a:spcAft>
        <a:buFontTx/>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35110-1EFC-4265-8B99-12D554FCCDAB}" type="slidenum">
              <a:rPr lang="en-GB" smtClean="0"/>
              <a:t>‹#›</a:t>
            </a:fld>
            <a:endParaRPr lang="en-GB" dirty="0"/>
          </a:p>
        </p:txBody>
      </p:sp>
      <p:pic>
        <p:nvPicPr>
          <p:cNvPr id="7" name="Picture 6"/>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0" y="5882"/>
            <a:ext cx="9144000" cy="1508760"/>
          </a:xfrm>
          <a:prstGeom prst="rect">
            <a:avLst/>
          </a:prstGeom>
        </p:spPr>
      </p:pic>
    </p:spTree>
    <p:extLst>
      <p:ext uri="{BB962C8B-B14F-4D97-AF65-F5344CB8AC3E}">
        <p14:creationId xmlns:p14="http://schemas.microsoft.com/office/powerpoint/2010/main" val="189591948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191FB2FD-B962-4662-80C0-9F11CBA062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B2FC1F5-3F11-4F4C-98D3-E04A951B33C5}" type="slidenum">
              <a:rPr lang="en-GB" altLang="en-US" smtClean="0"/>
              <a:pPr>
                <a:defRPr/>
              </a:pPr>
              <a:t>‹#›</a:t>
            </a:fld>
            <a:endParaRPr lang="en-GB" altLang="en-US" dirty="0"/>
          </a:p>
        </p:txBody>
      </p:sp>
    </p:spTree>
    <p:extLst>
      <p:ext uri="{BB962C8B-B14F-4D97-AF65-F5344CB8AC3E}">
        <p14:creationId xmlns:p14="http://schemas.microsoft.com/office/powerpoint/2010/main" val="28528140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5.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vmlDrawing" Target="../drawings/vmlDrawing5.vml"/><Relationship Id="rId5" Type="http://schemas.openxmlformats.org/officeDocument/2006/relationships/image" Target="../media/image13.e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0.xml"/><Relationship Id="rId1" Type="http://schemas.openxmlformats.org/officeDocument/2006/relationships/vmlDrawing" Target="../drawings/vmlDrawing6.vml"/><Relationship Id="rId5" Type="http://schemas.openxmlformats.org/officeDocument/2006/relationships/image" Target="../media/image14.e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0.xml"/><Relationship Id="rId1" Type="http://schemas.openxmlformats.org/officeDocument/2006/relationships/vmlDrawing" Target="../drawings/vmlDrawing7.vml"/><Relationship Id="rId4" Type="http://schemas.openxmlformats.org/officeDocument/2006/relationships/image" Target="../media/image15.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0.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0.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429000"/>
            <a:ext cx="8928992" cy="1296144"/>
          </a:xfrm>
        </p:spPr>
        <p:txBody>
          <a:bodyPr/>
          <a:lstStyle/>
          <a:p>
            <a:r>
              <a:rPr lang="en-GB" altLang="en-US" sz="3600" dirty="0">
                <a:latin typeface="Arial Narrow" panose="020B0606020202030204" pitchFamily="34" charset="0"/>
              </a:rPr>
              <a:t>Administrative Data Quality and Measurement: </a:t>
            </a:r>
            <a:br>
              <a:rPr lang="en-GB" altLang="en-US" sz="3600" dirty="0">
                <a:latin typeface="Arial Narrow" panose="020B0606020202030204" pitchFamily="34" charset="0"/>
              </a:rPr>
            </a:br>
            <a:r>
              <a:rPr lang="en-GB" altLang="en-US" sz="3600" dirty="0">
                <a:latin typeface="Arial Narrow" panose="020B0606020202030204" pitchFamily="34" charset="0"/>
              </a:rPr>
              <a:t>A case study cross-validating UK Birth Records</a:t>
            </a:r>
            <a:endParaRPr lang="en-GB" sz="3600" dirty="0">
              <a:latin typeface="Arial Narrow" panose="020B0606020202030204" pitchFamily="34" charset="0"/>
            </a:endParaRPr>
          </a:p>
        </p:txBody>
      </p:sp>
      <p:sp>
        <p:nvSpPr>
          <p:cNvPr id="3" name="Subtitle 2"/>
          <p:cNvSpPr>
            <a:spLocks noGrp="1"/>
          </p:cNvSpPr>
          <p:nvPr>
            <p:ph type="subTitle" idx="1"/>
          </p:nvPr>
        </p:nvSpPr>
        <p:spPr>
          <a:xfrm>
            <a:off x="262771" y="5445224"/>
            <a:ext cx="6472808" cy="864096"/>
          </a:xfrm>
        </p:spPr>
        <p:txBody>
          <a:bodyPr numCol="2"/>
          <a:lstStyle/>
          <a:p>
            <a:r>
              <a:rPr lang="en-GB" sz="2800" dirty="0">
                <a:latin typeface="Arial Narrow" panose="020B0606020202030204" pitchFamily="34" charset="0"/>
              </a:rPr>
              <a:t>Roxanne Connelly </a:t>
            </a:r>
            <a:r>
              <a:rPr lang="en-GB" sz="1800" dirty="0">
                <a:latin typeface="Arial Narrow" panose="020B0606020202030204" pitchFamily="34" charset="0"/>
              </a:rPr>
              <a:t>(R.Connelly@warwick.ac.uk)</a:t>
            </a:r>
          </a:p>
          <a:p>
            <a:r>
              <a:rPr lang="en-GB" sz="2800" dirty="0">
                <a:latin typeface="Arial Narrow" panose="020B0606020202030204" pitchFamily="34" charset="0"/>
              </a:rPr>
              <a:t>Vernon Gayle </a:t>
            </a:r>
            <a:r>
              <a:rPr lang="en-GB" sz="1800" dirty="0">
                <a:latin typeface="Arial Narrow" panose="020B0606020202030204" pitchFamily="34" charset="0"/>
              </a:rPr>
              <a:t>(Vernon.Gayle@ed.ac.uk)</a:t>
            </a:r>
          </a:p>
        </p:txBody>
      </p:sp>
    </p:spTree>
    <p:extLst>
      <p:ext uri="{BB962C8B-B14F-4D97-AF65-F5344CB8AC3E}">
        <p14:creationId xmlns:p14="http://schemas.microsoft.com/office/powerpoint/2010/main" val="399310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053" y="0"/>
            <a:ext cx="8191893" cy="6606366"/>
          </a:xfrm>
          <a:prstGeom prst="rect">
            <a:avLst/>
          </a:prstGeom>
        </p:spPr>
      </p:pic>
    </p:spTree>
    <p:extLst>
      <p:ext uri="{BB962C8B-B14F-4D97-AF65-F5344CB8AC3E}">
        <p14:creationId xmlns:p14="http://schemas.microsoft.com/office/powerpoint/2010/main" val="221169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053" y="0"/>
            <a:ext cx="8191893" cy="6606366"/>
          </a:xfrm>
          <a:prstGeom prst="rect">
            <a:avLst/>
          </a:prstGeom>
        </p:spPr>
      </p:pic>
      <p:sp>
        <p:nvSpPr>
          <p:cNvPr id="5" name="Oval 4"/>
          <p:cNvSpPr/>
          <p:nvPr/>
        </p:nvSpPr>
        <p:spPr>
          <a:xfrm>
            <a:off x="4459001" y="2683268"/>
            <a:ext cx="3940404" cy="989815"/>
          </a:xfrm>
          <a:prstGeom prst="ellipse">
            <a:avLst/>
          </a:prstGeom>
          <a:noFill/>
          <a:ln w="857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4487748" y="4083148"/>
            <a:ext cx="3940404" cy="989815"/>
          </a:xfrm>
          <a:prstGeom prst="ellipse">
            <a:avLst/>
          </a:prstGeom>
          <a:noFill/>
          <a:ln w="857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280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206680" cy="1066800"/>
          </a:xfrm>
        </p:spPr>
        <p:txBody>
          <a:bodyPr/>
          <a:lstStyle/>
          <a:p>
            <a:r>
              <a:rPr lang="en-GB" dirty="0">
                <a:latin typeface="Arial Narrow" panose="020B0606020202030204" pitchFamily="34" charset="0"/>
              </a:rPr>
              <a:t>Guidance to Registrars</a:t>
            </a:r>
          </a:p>
        </p:txBody>
      </p:sp>
      <p:sp>
        <p:nvSpPr>
          <p:cNvPr id="3" name="Content Placeholder 2"/>
          <p:cNvSpPr>
            <a:spLocks noGrp="1"/>
          </p:cNvSpPr>
          <p:nvPr>
            <p:ph idx="1"/>
          </p:nvPr>
        </p:nvSpPr>
        <p:spPr>
          <a:xfrm>
            <a:off x="251520" y="1371600"/>
            <a:ext cx="8663880" cy="4114800"/>
          </a:xfrm>
        </p:spPr>
        <p:txBody>
          <a:bodyPr/>
          <a:lstStyle/>
          <a:p>
            <a:pPr algn="just"/>
            <a:r>
              <a:rPr lang="en-GB" sz="2800" dirty="0">
                <a:latin typeface="Arial Narrow" panose="020B0606020202030204" pitchFamily="34" charset="0"/>
              </a:rPr>
              <a:t>The occupation is taken as meaning the present or last full-time occupation. Account may be taken of any part-time occupation where the informant so requests.</a:t>
            </a:r>
            <a:endParaRPr lang="en-GB" sz="1100" dirty="0">
              <a:latin typeface="Arial Narrow" panose="020B0606020202030204" pitchFamily="34" charset="0"/>
            </a:endParaRPr>
          </a:p>
          <a:p>
            <a:pPr algn="just"/>
            <a:r>
              <a:rPr lang="en-GB" sz="2800" dirty="0">
                <a:latin typeface="Arial Narrow" panose="020B0606020202030204" pitchFamily="34" charset="0"/>
              </a:rPr>
              <a:t>Where persons are unemployed or unable to work through disability, the last full-time occupation should be entered. The word ‘unemployed’ should not normally be entered in the register.</a:t>
            </a:r>
            <a:endParaRPr lang="en-GB" sz="1100" dirty="0">
              <a:latin typeface="Arial Narrow" panose="020B0606020202030204" pitchFamily="34" charset="0"/>
            </a:endParaRPr>
          </a:p>
          <a:p>
            <a:pPr algn="just"/>
            <a:r>
              <a:rPr lang="en-GB" sz="2800" dirty="0">
                <a:latin typeface="Arial Narrow" panose="020B0606020202030204" pitchFamily="34" charset="0"/>
              </a:rPr>
              <a:t>Where persons have never had an occupation, a horizontal line should be entered in the appropriate space of the register.</a:t>
            </a:r>
          </a:p>
        </p:txBody>
      </p:sp>
    </p:spTree>
    <p:extLst>
      <p:ext uri="{BB962C8B-B14F-4D97-AF65-F5344CB8AC3E}">
        <p14:creationId xmlns:p14="http://schemas.microsoft.com/office/powerpoint/2010/main" val="3401253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206680" cy="1066800"/>
          </a:xfrm>
        </p:spPr>
        <p:txBody>
          <a:bodyPr/>
          <a:lstStyle/>
          <a:p>
            <a:r>
              <a:rPr lang="en-GB" dirty="0">
                <a:latin typeface="Arial Narrow" panose="020B0606020202030204" pitchFamily="34" charset="0"/>
              </a:rPr>
              <a:t>Guidance to Registrars</a:t>
            </a:r>
          </a:p>
        </p:txBody>
      </p:sp>
      <p:sp>
        <p:nvSpPr>
          <p:cNvPr id="3" name="Content Placeholder 2"/>
          <p:cNvSpPr>
            <a:spLocks noGrp="1"/>
          </p:cNvSpPr>
          <p:nvPr>
            <p:ph idx="1"/>
          </p:nvPr>
        </p:nvSpPr>
        <p:spPr>
          <a:xfrm>
            <a:off x="251520" y="1371600"/>
            <a:ext cx="8663880" cy="4114800"/>
          </a:xfrm>
        </p:spPr>
        <p:txBody>
          <a:bodyPr/>
          <a:lstStyle/>
          <a:p>
            <a:pPr algn="just"/>
            <a:r>
              <a:rPr lang="en-GB" sz="2800" dirty="0">
                <a:latin typeface="Arial Narrow" panose="020B0606020202030204" pitchFamily="34" charset="0"/>
              </a:rPr>
              <a:t>The term ‘housewife’ is fairly frequently given by informants as an occupation. The registrar should explain that it is not an occupation in the sense of a profession, employment, business or calling and there is no requirement for it to be entered in the register, so the field should be left empty. If the person wishes to have housewife entered as their occupation the registrar should enter it in the register.</a:t>
            </a:r>
          </a:p>
          <a:p>
            <a:endParaRPr lang="en-GB" dirty="0">
              <a:latin typeface="Arial Narrow" panose="020B0606020202030204" pitchFamily="34" charset="0"/>
            </a:endParaRPr>
          </a:p>
        </p:txBody>
      </p:sp>
    </p:spTree>
    <p:extLst>
      <p:ext uri="{BB962C8B-B14F-4D97-AF65-F5344CB8AC3E}">
        <p14:creationId xmlns:p14="http://schemas.microsoft.com/office/powerpoint/2010/main" val="240852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40768"/>
            <a:ext cx="8640960" cy="1066800"/>
          </a:xfrm>
        </p:spPr>
        <p:txBody>
          <a:bodyPr/>
          <a:lstStyle/>
          <a:p>
            <a:pPr algn="ctr"/>
            <a:r>
              <a:rPr lang="en-GB" dirty="0">
                <a:latin typeface="Arial Narrow" panose="020B0606020202030204" pitchFamily="34" charset="0"/>
              </a:rPr>
              <a:t>Survey Data: </a:t>
            </a:r>
            <a:br>
              <a:rPr lang="en-GB" dirty="0">
                <a:latin typeface="Arial Narrow" panose="020B0606020202030204" pitchFamily="34" charset="0"/>
              </a:rPr>
            </a:br>
            <a:r>
              <a:rPr lang="en-GB" dirty="0">
                <a:latin typeface="Arial Narrow" panose="020B0606020202030204" pitchFamily="34" charset="0"/>
              </a:rPr>
              <a:t>UK Millennium Cohort Study</a:t>
            </a:r>
            <a:endParaRPr lang="en-GB" dirty="0"/>
          </a:p>
        </p:txBody>
      </p:sp>
    </p:spTree>
    <p:extLst>
      <p:ext uri="{BB962C8B-B14F-4D97-AF65-F5344CB8AC3E}">
        <p14:creationId xmlns:p14="http://schemas.microsoft.com/office/powerpoint/2010/main" val="99014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1066800"/>
          </a:xfrm>
        </p:spPr>
        <p:txBody>
          <a:bodyPr/>
          <a:lstStyle/>
          <a:p>
            <a:r>
              <a:rPr lang="en-GB" dirty="0">
                <a:latin typeface="Arial Narrow" panose="020B0606020202030204" pitchFamily="34" charset="0"/>
              </a:rPr>
              <a:t>UK Millennium Cohort Study</a:t>
            </a:r>
            <a:endParaRPr lang="en-GB" dirty="0"/>
          </a:p>
        </p:txBody>
      </p:sp>
      <p:sp>
        <p:nvSpPr>
          <p:cNvPr id="3" name="Content Placeholder 2"/>
          <p:cNvSpPr>
            <a:spLocks noGrp="1"/>
          </p:cNvSpPr>
          <p:nvPr>
            <p:ph idx="1"/>
          </p:nvPr>
        </p:nvSpPr>
        <p:spPr>
          <a:xfrm>
            <a:off x="251520" y="1371600"/>
            <a:ext cx="8640960" cy="4114800"/>
          </a:xfrm>
        </p:spPr>
        <p:txBody>
          <a:bodyPr/>
          <a:lstStyle/>
          <a:p>
            <a:pPr algn="just"/>
            <a:r>
              <a:rPr lang="en-GB" sz="2800" dirty="0">
                <a:latin typeface="Arial Narrow" panose="020B0606020202030204" pitchFamily="34" charset="0"/>
              </a:rPr>
              <a:t>The MCS population is defined as ‘all children born between 1 September 2000 and 31 August 2001 (for England and Wales), and between 24 November 2000 and 11 January 2002 (for Scotland and Northern Ireland) alive and living in the UK at age 9 months, and eligible to receive child benefit at that age’ (</a:t>
            </a:r>
            <a:r>
              <a:rPr lang="en-GB" sz="2800" dirty="0" err="1">
                <a:latin typeface="Arial Narrow" panose="020B0606020202030204" pitchFamily="34" charset="0"/>
              </a:rPr>
              <a:t>Plewis</a:t>
            </a:r>
            <a:r>
              <a:rPr lang="en-GB" sz="2800" dirty="0">
                <a:latin typeface="Arial Narrow" panose="020B0606020202030204" pitchFamily="34" charset="0"/>
              </a:rPr>
              <a:t> 2007).</a:t>
            </a:r>
          </a:p>
          <a:p>
            <a:pPr algn="just"/>
            <a:r>
              <a:rPr lang="en-GB" sz="2800" dirty="0">
                <a:latin typeface="Arial Narrow" panose="020B0606020202030204" pitchFamily="34" charset="0"/>
              </a:rPr>
              <a:t>The MCS sample members were first surveyed when they were around 9 months of age.</a:t>
            </a:r>
          </a:p>
          <a:p>
            <a:endParaRPr lang="en-GB" dirty="0"/>
          </a:p>
        </p:txBody>
      </p:sp>
    </p:spTree>
    <p:extLst>
      <p:ext uri="{BB962C8B-B14F-4D97-AF65-F5344CB8AC3E}">
        <p14:creationId xmlns:p14="http://schemas.microsoft.com/office/powerpoint/2010/main" val="64470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Survey Questions</a:t>
            </a:r>
          </a:p>
        </p:txBody>
      </p:sp>
      <p:sp>
        <p:nvSpPr>
          <p:cNvPr id="3" name="Content Placeholder 2"/>
          <p:cNvSpPr>
            <a:spLocks noGrp="1"/>
          </p:cNvSpPr>
          <p:nvPr>
            <p:ph idx="1"/>
          </p:nvPr>
        </p:nvSpPr>
        <p:spPr/>
        <p:txBody>
          <a:bodyPr/>
          <a:lstStyle/>
          <a:p>
            <a:pPr marL="0" indent="0">
              <a:buNone/>
            </a:pPr>
            <a:r>
              <a:rPr lang="en-GB" i="1" dirty="0">
                <a:latin typeface="Arial Narrow" panose="020B0606020202030204" pitchFamily="34" charset="0"/>
              </a:rPr>
              <a:t>If currently working, has a paid job but is on leave or has worked in the past but not currently they are asked:</a:t>
            </a:r>
          </a:p>
          <a:p>
            <a:pPr marL="0" indent="0">
              <a:buNone/>
            </a:pPr>
            <a:endParaRPr lang="en-GB" dirty="0">
              <a:latin typeface="Arial Narrow" panose="020B0606020202030204" pitchFamily="34" charset="0"/>
            </a:endParaRPr>
          </a:p>
          <a:p>
            <a:pPr marL="0" indent="0">
              <a:buNone/>
            </a:pPr>
            <a:r>
              <a:rPr lang="en-GB" dirty="0">
                <a:latin typeface="Arial Narrow" panose="020B0606020202030204" pitchFamily="34" charset="0"/>
              </a:rPr>
              <a:t>What is/was your (main) job?</a:t>
            </a:r>
          </a:p>
          <a:p>
            <a:pPr marL="0" indent="0">
              <a:buNone/>
            </a:pPr>
            <a:endParaRPr lang="en-GB" dirty="0">
              <a:latin typeface="Arial Narrow" panose="020B0606020202030204" pitchFamily="34" charset="0"/>
            </a:endParaRPr>
          </a:p>
          <a:p>
            <a:pPr marL="0" indent="0">
              <a:buNone/>
            </a:pPr>
            <a:r>
              <a:rPr lang="en-GB" dirty="0">
                <a:latin typeface="Arial Narrow" panose="020B0606020202030204" pitchFamily="34" charset="0"/>
              </a:rPr>
              <a:t>What do/did you mainly do in your job?</a:t>
            </a:r>
          </a:p>
          <a:p>
            <a:endParaRPr lang="en-GB" dirty="0"/>
          </a:p>
        </p:txBody>
      </p:sp>
    </p:spTree>
    <p:extLst>
      <p:ext uri="{BB962C8B-B14F-4D97-AF65-F5344CB8AC3E}">
        <p14:creationId xmlns:p14="http://schemas.microsoft.com/office/powerpoint/2010/main" val="3124864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1066800"/>
          </a:xfrm>
        </p:spPr>
        <p:txBody>
          <a:bodyPr/>
          <a:lstStyle/>
          <a:p>
            <a:r>
              <a:rPr lang="en-GB" sz="4000" dirty="0">
                <a:latin typeface="Arial Narrow" panose="020B0606020202030204" pitchFamily="34" charset="0"/>
              </a:rPr>
              <a:t>Coding the Occupational Information</a:t>
            </a:r>
          </a:p>
        </p:txBody>
      </p:sp>
      <p:sp>
        <p:nvSpPr>
          <p:cNvPr id="3" name="Content Placeholder 2"/>
          <p:cNvSpPr>
            <a:spLocks noGrp="1"/>
          </p:cNvSpPr>
          <p:nvPr>
            <p:ph idx="1"/>
          </p:nvPr>
        </p:nvSpPr>
        <p:spPr>
          <a:xfrm>
            <a:off x="251520" y="1371600"/>
            <a:ext cx="8640960" cy="4114800"/>
          </a:xfrm>
        </p:spPr>
        <p:txBody>
          <a:bodyPr/>
          <a:lstStyle/>
          <a:p>
            <a:r>
              <a:rPr lang="en-GB" dirty="0">
                <a:latin typeface="Arial Narrow" panose="020B0606020202030204" pitchFamily="34" charset="0"/>
              </a:rPr>
              <a:t>For both data sources occupational coding was carried out using computer assisted coding tools.</a:t>
            </a:r>
          </a:p>
          <a:p>
            <a:r>
              <a:rPr lang="en-GB" dirty="0">
                <a:latin typeface="Arial Narrow" panose="020B0606020202030204" pitchFamily="34" charset="0"/>
              </a:rPr>
              <a:t>For both data sources verification checks were carried out on a sample of the data.</a:t>
            </a:r>
          </a:p>
        </p:txBody>
      </p:sp>
    </p:spTree>
    <p:extLst>
      <p:ext uri="{BB962C8B-B14F-4D97-AF65-F5344CB8AC3E}">
        <p14:creationId xmlns:p14="http://schemas.microsoft.com/office/powerpoint/2010/main" val="787317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041671953"/>
              </p:ext>
            </p:extLst>
          </p:nvPr>
        </p:nvGraphicFramePr>
        <p:xfrm>
          <a:off x="244475" y="457200"/>
          <a:ext cx="8610600" cy="2987675"/>
        </p:xfrm>
        <a:graphic>
          <a:graphicData uri="http://schemas.openxmlformats.org/presentationml/2006/ole">
            <mc:AlternateContent xmlns:mc="http://schemas.openxmlformats.org/markup-compatibility/2006">
              <mc:Choice xmlns:v="urn:schemas-microsoft-com:vml" Requires="v">
                <p:oleObj spid="_x0000_s1033" name="Document" r:id="rId3" imgW="5743593" imgH="1983637" progId="Word.Document.12">
                  <p:embed/>
                </p:oleObj>
              </mc:Choice>
              <mc:Fallback>
                <p:oleObj name="Document" r:id="rId3" imgW="5743593" imgH="1983637" progId="Word.Document.12">
                  <p:embed/>
                  <p:pic>
                    <p:nvPicPr>
                      <p:cNvPr id="0" name=""/>
                      <p:cNvPicPr/>
                      <p:nvPr/>
                    </p:nvPicPr>
                    <p:blipFill>
                      <a:blip r:embed="rId4"/>
                      <a:stretch>
                        <a:fillRect/>
                      </a:stretch>
                    </p:blipFill>
                    <p:spPr>
                      <a:xfrm>
                        <a:off x="244475" y="457200"/>
                        <a:ext cx="8610600" cy="2987675"/>
                      </a:xfrm>
                      <a:prstGeom prst="rect">
                        <a:avLst/>
                      </a:prstGeom>
                    </p:spPr>
                  </p:pic>
                </p:oleObj>
              </mc:Fallback>
            </mc:AlternateContent>
          </a:graphicData>
        </a:graphic>
      </p:graphicFrame>
    </p:spTree>
    <p:extLst>
      <p:ext uri="{BB962C8B-B14F-4D97-AF65-F5344CB8AC3E}">
        <p14:creationId xmlns:p14="http://schemas.microsoft.com/office/powerpoint/2010/main" val="2067616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2856"/>
            <a:ext cx="7772400" cy="1066800"/>
          </a:xfrm>
        </p:spPr>
        <p:txBody>
          <a:bodyPr/>
          <a:lstStyle/>
          <a:p>
            <a:pPr algn="ctr"/>
            <a:r>
              <a:rPr lang="en-GB" dirty="0">
                <a:latin typeface="Arial Narrow" panose="020B0606020202030204" pitchFamily="34" charset="0"/>
              </a:rPr>
              <a:t>How consistent are maternal and paternal occupations reported on the survey and the birth records? </a:t>
            </a:r>
            <a:r>
              <a:rPr lang="en-GB" dirty="0"/>
              <a:t/>
            </a:r>
            <a:br>
              <a:rPr lang="en-GB" dirty="0"/>
            </a:br>
            <a:endParaRPr lang="en-GB" dirty="0"/>
          </a:p>
        </p:txBody>
      </p:sp>
    </p:spTree>
    <p:extLst>
      <p:ext uri="{BB962C8B-B14F-4D97-AF65-F5344CB8AC3E}">
        <p14:creationId xmlns:p14="http://schemas.microsoft.com/office/powerpoint/2010/main" val="55343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Aims</a:t>
            </a:r>
          </a:p>
        </p:txBody>
      </p:sp>
      <p:sp>
        <p:nvSpPr>
          <p:cNvPr id="3" name="Content Placeholder 2"/>
          <p:cNvSpPr>
            <a:spLocks noGrp="1"/>
          </p:cNvSpPr>
          <p:nvPr>
            <p:ph idx="1"/>
          </p:nvPr>
        </p:nvSpPr>
        <p:spPr>
          <a:xfrm>
            <a:off x="251520" y="1371600"/>
            <a:ext cx="8663880" cy="4114800"/>
          </a:xfrm>
        </p:spPr>
        <p:txBody>
          <a:bodyPr/>
          <a:lstStyle/>
          <a:p>
            <a:pPr algn="just"/>
            <a:r>
              <a:rPr lang="en-GB" sz="2800" dirty="0">
                <a:latin typeface="Arial Narrow" panose="020B0606020202030204" pitchFamily="34" charset="0"/>
              </a:rPr>
              <a:t>How consistent are maternal and paternal occupations reported on the survey and the birth records? </a:t>
            </a:r>
          </a:p>
          <a:p>
            <a:pPr algn="just"/>
            <a:r>
              <a:rPr lang="en-GB" sz="2800" dirty="0">
                <a:latin typeface="Arial Narrow" panose="020B0606020202030204" pitchFamily="34" charset="0"/>
              </a:rPr>
              <a:t>Are parental characteristics associated with patterns of agreement and missingness of occupational information on the survey and the birth records? </a:t>
            </a:r>
          </a:p>
          <a:p>
            <a:pPr algn="just"/>
            <a:r>
              <a:rPr lang="en-GB" sz="2800" dirty="0">
                <a:latin typeface="Arial Narrow" panose="020B0606020202030204" pitchFamily="34" charset="0"/>
              </a:rPr>
              <a:t>What potential impact do disagreements have on empirical sociological analyses? In order to address this we undertake an analysis of associations between cognitive test scores and parental social class comparing data from the birth records with survey data.</a:t>
            </a:r>
          </a:p>
          <a:p>
            <a:pPr marL="0" indent="0">
              <a:buNone/>
            </a:pPr>
            <a:endParaRPr lang="en-GB" dirty="0"/>
          </a:p>
        </p:txBody>
      </p:sp>
    </p:spTree>
    <p:extLst>
      <p:ext uri="{BB962C8B-B14F-4D97-AF65-F5344CB8AC3E}">
        <p14:creationId xmlns:p14="http://schemas.microsoft.com/office/powerpoint/2010/main" val="1367363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861561771"/>
              </p:ext>
            </p:extLst>
          </p:nvPr>
        </p:nvGraphicFramePr>
        <p:xfrm>
          <a:off x="411625" y="248349"/>
          <a:ext cx="8320749" cy="6361302"/>
        </p:xfrm>
        <a:graphic>
          <a:graphicData uri="http://schemas.openxmlformats.org/presentationml/2006/ole">
            <mc:AlternateContent xmlns:mc="http://schemas.openxmlformats.org/markup-compatibility/2006">
              <mc:Choice xmlns:v="urn:schemas-microsoft-com:vml" Requires="v">
                <p:oleObj spid="_x0000_s2057" name="Document" r:id="rId4" imgW="5743593" imgH="4384635" progId="Word.Document.12">
                  <p:embed/>
                </p:oleObj>
              </mc:Choice>
              <mc:Fallback>
                <p:oleObj name="Document" r:id="rId4" imgW="5743593" imgH="4384635" progId="Word.Document.12">
                  <p:embed/>
                  <p:pic>
                    <p:nvPicPr>
                      <p:cNvPr id="0" name=""/>
                      <p:cNvPicPr/>
                      <p:nvPr/>
                    </p:nvPicPr>
                    <p:blipFill>
                      <a:blip r:embed="rId5"/>
                      <a:stretch>
                        <a:fillRect/>
                      </a:stretch>
                    </p:blipFill>
                    <p:spPr>
                      <a:xfrm>
                        <a:off x="411625" y="248349"/>
                        <a:ext cx="8320749" cy="6361302"/>
                      </a:xfrm>
                      <a:prstGeom prst="rect">
                        <a:avLst/>
                      </a:prstGeom>
                    </p:spPr>
                  </p:pic>
                </p:oleObj>
              </mc:Fallback>
            </mc:AlternateContent>
          </a:graphicData>
        </a:graphic>
      </p:graphicFrame>
    </p:spTree>
    <p:extLst>
      <p:ext uri="{BB962C8B-B14F-4D97-AF65-F5344CB8AC3E}">
        <p14:creationId xmlns:p14="http://schemas.microsoft.com/office/powerpoint/2010/main" val="3234977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709372320"/>
              </p:ext>
            </p:extLst>
          </p:nvPr>
        </p:nvGraphicFramePr>
        <p:xfrm>
          <a:off x="211488" y="541276"/>
          <a:ext cx="8721023" cy="2887724"/>
        </p:xfrm>
        <a:graphic>
          <a:graphicData uri="http://schemas.openxmlformats.org/presentationml/2006/ole">
            <mc:AlternateContent xmlns:mc="http://schemas.openxmlformats.org/markup-compatibility/2006">
              <mc:Choice xmlns:v="urn:schemas-microsoft-com:vml" Requires="v">
                <p:oleObj spid="_x0000_s4105" name="Document" r:id="rId4" imgW="5743593" imgH="1899158" progId="Word.Document.12">
                  <p:embed/>
                </p:oleObj>
              </mc:Choice>
              <mc:Fallback>
                <p:oleObj name="Document" r:id="rId4" imgW="5743593" imgH="1899158" progId="Word.Document.12">
                  <p:embed/>
                  <p:pic>
                    <p:nvPicPr>
                      <p:cNvPr id="0" name=""/>
                      <p:cNvPicPr/>
                      <p:nvPr/>
                    </p:nvPicPr>
                    <p:blipFill>
                      <a:blip r:embed="rId5"/>
                      <a:stretch>
                        <a:fillRect/>
                      </a:stretch>
                    </p:blipFill>
                    <p:spPr>
                      <a:xfrm>
                        <a:off x="211488" y="541276"/>
                        <a:ext cx="8721023" cy="2887724"/>
                      </a:xfrm>
                      <a:prstGeom prst="rect">
                        <a:avLst/>
                      </a:prstGeom>
                    </p:spPr>
                  </p:pic>
                </p:oleObj>
              </mc:Fallback>
            </mc:AlternateContent>
          </a:graphicData>
        </a:graphic>
      </p:graphicFrame>
    </p:spTree>
    <p:extLst>
      <p:ext uri="{BB962C8B-B14F-4D97-AF65-F5344CB8AC3E}">
        <p14:creationId xmlns:p14="http://schemas.microsoft.com/office/powerpoint/2010/main" val="1969119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427038700"/>
              </p:ext>
            </p:extLst>
          </p:nvPr>
        </p:nvGraphicFramePr>
        <p:xfrm>
          <a:off x="207857" y="548680"/>
          <a:ext cx="8728285" cy="3334021"/>
        </p:xfrm>
        <a:graphic>
          <a:graphicData uri="http://schemas.openxmlformats.org/presentationml/2006/ole">
            <mc:AlternateContent xmlns:mc="http://schemas.openxmlformats.org/markup-compatibility/2006">
              <mc:Choice xmlns:v="urn:schemas-microsoft-com:vml" Requires="v">
                <p:oleObj spid="_x0000_s5129" name="Document" r:id="rId3" imgW="5743593" imgH="2193216" progId="Word.Document.12">
                  <p:embed/>
                </p:oleObj>
              </mc:Choice>
              <mc:Fallback>
                <p:oleObj name="Document" r:id="rId3" imgW="5743593" imgH="2193216" progId="Word.Document.12">
                  <p:embed/>
                  <p:pic>
                    <p:nvPicPr>
                      <p:cNvPr id="0" name=""/>
                      <p:cNvPicPr/>
                      <p:nvPr/>
                    </p:nvPicPr>
                    <p:blipFill>
                      <a:blip r:embed="rId4"/>
                      <a:stretch>
                        <a:fillRect/>
                      </a:stretch>
                    </p:blipFill>
                    <p:spPr>
                      <a:xfrm>
                        <a:off x="207857" y="548680"/>
                        <a:ext cx="8728285" cy="3334021"/>
                      </a:xfrm>
                      <a:prstGeom prst="rect">
                        <a:avLst/>
                      </a:prstGeom>
                    </p:spPr>
                  </p:pic>
                </p:oleObj>
              </mc:Fallback>
            </mc:AlternateContent>
          </a:graphicData>
        </a:graphic>
      </p:graphicFrame>
    </p:spTree>
    <p:extLst>
      <p:ext uri="{BB962C8B-B14F-4D97-AF65-F5344CB8AC3E}">
        <p14:creationId xmlns:p14="http://schemas.microsoft.com/office/powerpoint/2010/main" val="1008174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4110515241"/>
              </p:ext>
            </p:extLst>
          </p:nvPr>
        </p:nvGraphicFramePr>
        <p:xfrm>
          <a:off x="193833" y="476672"/>
          <a:ext cx="8756333" cy="2357288"/>
        </p:xfrm>
        <a:graphic>
          <a:graphicData uri="http://schemas.openxmlformats.org/presentationml/2006/ole">
            <mc:AlternateContent xmlns:mc="http://schemas.openxmlformats.org/markup-compatibility/2006">
              <mc:Choice xmlns:v="urn:schemas-microsoft-com:vml" Requires="v">
                <p:oleObj spid="_x0000_s6153" name="Document" r:id="rId4" imgW="5743593" imgH="1546863" progId="Word.Document.12">
                  <p:embed/>
                </p:oleObj>
              </mc:Choice>
              <mc:Fallback>
                <p:oleObj name="Document" r:id="rId4" imgW="5743593" imgH="1546863" progId="Word.Document.12">
                  <p:embed/>
                  <p:pic>
                    <p:nvPicPr>
                      <p:cNvPr id="0" name=""/>
                      <p:cNvPicPr/>
                      <p:nvPr/>
                    </p:nvPicPr>
                    <p:blipFill>
                      <a:blip r:embed="rId5"/>
                      <a:stretch>
                        <a:fillRect/>
                      </a:stretch>
                    </p:blipFill>
                    <p:spPr>
                      <a:xfrm>
                        <a:off x="193833" y="476672"/>
                        <a:ext cx="8756333" cy="2357288"/>
                      </a:xfrm>
                      <a:prstGeom prst="rect">
                        <a:avLst/>
                      </a:prstGeom>
                    </p:spPr>
                  </p:pic>
                </p:oleObj>
              </mc:Fallback>
            </mc:AlternateContent>
          </a:graphicData>
        </a:graphic>
      </p:graphicFrame>
    </p:spTree>
    <p:extLst>
      <p:ext uri="{BB962C8B-B14F-4D97-AF65-F5344CB8AC3E}">
        <p14:creationId xmlns:p14="http://schemas.microsoft.com/office/powerpoint/2010/main" val="1745056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64904"/>
            <a:ext cx="7772400" cy="1066800"/>
          </a:xfrm>
        </p:spPr>
        <p:txBody>
          <a:bodyPr/>
          <a:lstStyle/>
          <a:p>
            <a:pPr algn="ctr"/>
            <a:r>
              <a:rPr lang="en-GB" sz="4000" dirty="0">
                <a:latin typeface="Arial Narrow" panose="020B0606020202030204" pitchFamily="34" charset="0"/>
              </a:rPr>
              <a:t>Are parental characteristics associated with patterns of agreement and missingness of occupational information on the survey and the birth records? </a:t>
            </a:r>
            <a:r>
              <a:rPr lang="en-GB" dirty="0"/>
              <a:t/>
            </a:r>
            <a:br>
              <a:rPr lang="en-GB" dirty="0"/>
            </a:br>
            <a:endParaRPr lang="en-GB" dirty="0"/>
          </a:p>
        </p:txBody>
      </p:sp>
    </p:spTree>
    <p:extLst>
      <p:ext uri="{BB962C8B-B14F-4D97-AF65-F5344CB8AC3E}">
        <p14:creationId xmlns:p14="http://schemas.microsoft.com/office/powerpoint/2010/main" val="393707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814112471"/>
              </p:ext>
            </p:extLst>
          </p:nvPr>
        </p:nvGraphicFramePr>
        <p:xfrm>
          <a:off x="251520" y="9204"/>
          <a:ext cx="8640960" cy="7052064"/>
        </p:xfrm>
        <a:graphic>
          <a:graphicData uri="http://schemas.openxmlformats.org/presentationml/2006/ole">
            <mc:AlternateContent xmlns:mc="http://schemas.openxmlformats.org/markup-compatibility/2006">
              <mc:Choice xmlns:v="urn:schemas-microsoft-com:vml" Requires="v">
                <p:oleObj spid="_x0000_s7178" name="Document" r:id="rId4" imgW="5743593" imgH="4814219" progId="Word.Document.12">
                  <p:embed/>
                </p:oleObj>
              </mc:Choice>
              <mc:Fallback>
                <p:oleObj name="Document" r:id="rId4" imgW="5743593" imgH="4814219" progId="Word.Document.12">
                  <p:embed/>
                  <p:pic>
                    <p:nvPicPr>
                      <p:cNvPr id="0" name=""/>
                      <p:cNvPicPr/>
                      <p:nvPr/>
                    </p:nvPicPr>
                    <p:blipFill>
                      <a:blip r:embed="rId5"/>
                      <a:stretch>
                        <a:fillRect/>
                      </a:stretch>
                    </p:blipFill>
                    <p:spPr>
                      <a:xfrm>
                        <a:off x="251520" y="9204"/>
                        <a:ext cx="8640960" cy="7052064"/>
                      </a:xfrm>
                      <a:prstGeom prst="rect">
                        <a:avLst/>
                      </a:prstGeom>
                    </p:spPr>
                  </p:pic>
                </p:oleObj>
              </mc:Fallback>
            </mc:AlternateContent>
          </a:graphicData>
        </a:graphic>
      </p:graphicFrame>
    </p:spTree>
    <p:extLst>
      <p:ext uri="{BB962C8B-B14F-4D97-AF65-F5344CB8AC3E}">
        <p14:creationId xmlns:p14="http://schemas.microsoft.com/office/powerpoint/2010/main" val="826167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621858201"/>
              </p:ext>
            </p:extLst>
          </p:nvPr>
        </p:nvGraphicFramePr>
        <p:xfrm>
          <a:off x="323528" y="8638"/>
          <a:ext cx="8568951" cy="7558909"/>
        </p:xfrm>
        <a:graphic>
          <a:graphicData uri="http://schemas.openxmlformats.org/presentationml/2006/ole">
            <mc:AlternateContent xmlns:mc="http://schemas.openxmlformats.org/markup-compatibility/2006">
              <mc:Choice xmlns:v="urn:schemas-microsoft-com:vml" Requires="v">
                <p:oleObj spid="_x0000_s8202" name="Document" r:id="rId3" imgW="5743593" imgH="5814665" progId="Word.Document.12">
                  <p:embed/>
                </p:oleObj>
              </mc:Choice>
              <mc:Fallback>
                <p:oleObj name="Document" r:id="rId3" imgW="5743593" imgH="5814665" progId="Word.Document.12">
                  <p:embed/>
                  <p:pic>
                    <p:nvPicPr>
                      <p:cNvPr id="0" name=""/>
                      <p:cNvPicPr/>
                      <p:nvPr/>
                    </p:nvPicPr>
                    <p:blipFill>
                      <a:blip r:embed="rId4"/>
                      <a:stretch>
                        <a:fillRect/>
                      </a:stretch>
                    </p:blipFill>
                    <p:spPr>
                      <a:xfrm>
                        <a:off x="323528" y="8638"/>
                        <a:ext cx="8568951" cy="7558909"/>
                      </a:xfrm>
                      <a:prstGeom prst="rect">
                        <a:avLst/>
                      </a:prstGeom>
                    </p:spPr>
                  </p:pic>
                </p:oleObj>
              </mc:Fallback>
            </mc:AlternateContent>
          </a:graphicData>
        </a:graphic>
      </p:graphicFrame>
    </p:spTree>
    <p:extLst>
      <p:ext uri="{BB962C8B-B14F-4D97-AF65-F5344CB8AC3E}">
        <p14:creationId xmlns:p14="http://schemas.microsoft.com/office/powerpoint/2010/main" val="4038827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526451528"/>
              </p:ext>
            </p:extLst>
          </p:nvPr>
        </p:nvGraphicFramePr>
        <p:xfrm>
          <a:off x="107504" y="1"/>
          <a:ext cx="8801546" cy="7281589"/>
        </p:xfrm>
        <a:graphic>
          <a:graphicData uri="http://schemas.openxmlformats.org/presentationml/2006/ole">
            <mc:AlternateContent xmlns:mc="http://schemas.openxmlformats.org/markup-compatibility/2006">
              <mc:Choice xmlns:v="urn:schemas-microsoft-com:vml" Requires="v">
                <p:oleObj spid="_x0000_s9226" name="Document" r:id="rId3" imgW="5743593" imgH="5830482" progId="Word.Document.12">
                  <p:embed/>
                </p:oleObj>
              </mc:Choice>
              <mc:Fallback>
                <p:oleObj name="Document" r:id="rId3" imgW="5743593" imgH="5830482" progId="Word.Document.12">
                  <p:embed/>
                  <p:pic>
                    <p:nvPicPr>
                      <p:cNvPr id="0" name=""/>
                      <p:cNvPicPr/>
                      <p:nvPr/>
                    </p:nvPicPr>
                    <p:blipFill>
                      <a:blip r:embed="rId4"/>
                      <a:stretch>
                        <a:fillRect/>
                      </a:stretch>
                    </p:blipFill>
                    <p:spPr>
                      <a:xfrm>
                        <a:off x="107504" y="1"/>
                        <a:ext cx="8801546" cy="7281589"/>
                      </a:xfrm>
                      <a:prstGeom prst="rect">
                        <a:avLst/>
                      </a:prstGeom>
                    </p:spPr>
                  </p:pic>
                </p:oleObj>
              </mc:Fallback>
            </mc:AlternateContent>
          </a:graphicData>
        </a:graphic>
      </p:graphicFrame>
    </p:spTree>
    <p:extLst>
      <p:ext uri="{BB962C8B-B14F-4D97-AF65-F5344CB8AC3E}">
        <p14:creationId xmlns:p14="http://schemas.microsoft.com/office/powerpoint/2010/main" val="2140394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56792"/>
            <a:ext cx="7772400" cy="1066800"/>
          </a:xfrm>
        </p:spPr>
        <p:txBody>
          <a:bodyPr/>
          <a:lstStyle/>
          <a:p>
            <a:pPr algn="ctr"/>
            <a:r>
              <a:rPr lang="en-GB" sz="4000" dirty="0">
                <a:latin typeface="Arial Narrow" panose="020B0606020202030204" pitchFamily="34" charset="0"/>
              </a:rPr>
              <a:t>What potential impact do disagreements have on empirical sociological analyses? </a:t>
            </a:r>
          </a:p>
        </p:txBody>
      </p:sp>
    </p:spTree>
    <p:extLst>
      <p:ext uri="{BB962C8B-B14F-4D97-AF65-F5344CB8AC3E}">
        <p14:creationId xmlns:p14="http://schemas.microsoft.com/office/powerpoint/2010/main" val="4073683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2606" y="260647"/>
            <a:ext cx="8658788" cy="6336705"/>
          </a:xfrm>
          <a:prstGeom prst="rect">
            <a:avLst/>
          </a:prstGeom>
        </p:spPr>
      </p:pic>
    </p:spTree>
    <p:extLst>
      <p:ext uri="{BB962C8B-B14F-4D97-AF65-F5344CB8AC3E}">
        <p14:creationId xmlns:p14="http://schemas.microsoft.com/office/powerpoint/2010/main" val="2614464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Why Parental Occupations?</a:t>
            </a:r>
          </a:p>
        </p:txBody>
      </p:sp>
      <p:sp>
        <p:nvSpPr>
          <p:cNvPr id="3" name="Content Placeholder 2"/>
          <p:cNvSpPr>
            <a:spLocks noGrp="1"/>
          </p:cNvSpPr>
          <p:nvPr>
            <p:ph idx="1"/>
          </p:nvPr>
        </p:nvSpPr>
        <p:spPr>
          <a:xfrm>
            <a:off x="251520" y="1371600"/>
            <a:ext cx="8663880" cy="4114800"/>
          </a:xfrm>
        </p:spPr>
        <p:txBody>
          <a:bodyPr/>
          <a:lstStyle/>
          <a:p>
            <a:r>
              <a:rPr lang="en-GB" sz="2400" dirty="0">
                <a:latin typeface="Arial Narrow" panose="020B0606020202030204" pitchFamily="34" charset="0"/>
              </a:rPr>
              <a:t>Within sociology there is a longstanding recognition that in industrialised societies occupations are often the most powerful single indicator of levels of material reward, social standing and life chances (Parkin, 1971, Rose et al., 2005).</a:t>
            </a:r>
          </a:p>
          <a:p>
            <a:r>
              <a:rPr lang="en-GB" sz="2400" dirty="0">
                <a:latin typeface="Arial Narrow" panose="020B0606020202030204" pitchFamily="34" charset="0"/>
              </a:rPr>
              <a:t>Occupations remain a key element of contemporary social life and occupation-based indicators are a cornerstone of sociological research. </a:t>
            </a:r>
          </a:p>
          <a:p>
            <a:r>
              <a:rPr lang="en-GB" sz="2400" dirty="0">
                <a:latin typeface="Arial Narrow" panose="020B0606020202030204" pitchFamily="34" charset="0"/>
              </a:rPr>
              <a:t>Measures of parental socio-economic position are essential to analyses of inequalities in a wide range of areas for example social stratification, education, health and wellbeing (see for example </a:t>
            </a:r>
            <a:r>
              <a:rPr lang="en-GB" sz="2400" dirty="0" err="1">
                <a:latin typeface="Arial Narrow" panose="020B0606020202030204" pitchFamily="34" charset="0"/>
              </a:rPr>
              <a:t>Bukodi</a:t>
            </a:r>
            <a:r>
              <a:rPr lang="en-GB" sz="2400" dirty="0">
                <a:latin typeface="Arial Narrow" panose="020B0606020202030204" pitchFamily="34" charset="0"/>
              </a:rPr>
              <a:t> and </a:t>
            </a:r>
            <a:r>
              <a:rPr lang="en-GB" sz="2400" dirty="0" err="1">
                <a:latin typeface="Arial Narrow" panose="020B0606020202030204" pitchFamily="34" charset="0"/>
              </a:rPr>
              <a:t>Goldthorpe</a:t>
            </a:r>
            <a:r>
              <a:rPr lang="en-GB" sz="2400" dirty="0">
                <a:latin typeface="Arial Narrow" panose="020B0606020202030204" pitchFamily="34" charset="0"/>
              </a:rPr>
              <a:t>, 2012, Graham, 2007, </a:t>
            </a:r>
            <a:r>
              <a:rPr lang="en-GB" sz="2400" dirty="0" err="1">
                <a:latin typeface="Arial Narrow" panose="020B0606020202030204" pitchFamily="34" charset="0"/>
              </a:rPr>
              <a:t>Grätz</a:t>
            </a:r>
            <a:r>
              <a:rPr lang="en-GB" sz="2400" dirty="0">
                <a:latin typeface="Arial Narrow" panose="020B0606020202030204" pitchFamily="34" charset="0"/>
              </a:rPr>
              <a:t>, 2015, Sullivan et al., 2013).</a:t>
            </a:r>
          </a:p>
        </p:txBody>
      </p:sp>
    </p:spTree>
    <p:extLst>
      <p:ext uri="{BB962C8B-B14F-4D97-AF65-F5344CB8AC3E}">
        <p14:creationId xmlns:p14="http://schemas.microsoft.com/office/powerpoint/2010/main" val="4128186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2605" y="260648"/>
            <a:ext cx="8658789" cy="6336705"/>
          </a:xfrm>
          <a:prstGeom prst="rect">
            <a:avLst/>
          </a:prstGeom>
        </p:spPr>
      </p:pic>
    </p:spTree>
    <p:extLst>
      <p:ext uri="{BB962C8B-B14F-4D97-AF65-F5344CB8AC3E}">
        <p14:creationId xmlns:p14="http://schemas.microsoft.com/office/powerpoint/2010/main" val="2702110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1066800"/>
          </a:xfrm>
        </p:spPr>
        <p:txBody>
          <a:bodyPr/>
          <a:lstStyle/>
          <a:p>
            <a:r>
              <a:rPr lang="en-GB" sz="4000" dirty="0">
                <a:latin typeface="Arial Narrow" panose="020B0606020202030204" pitchFamily="34" charset="0"/>
              </a:rPr>
              <a:t>Conclusions</a:t>
            </a:r>
          </a:p>
        </p:txBody>
      </p:sp>
      <p:sp>
        <p:nvSpPr>
          <p:cNvPr id="3" name="Content Placeholder 2"/>
          <p:cNvSpPr>
            <a:spLocks noGrp="1"/>
          </p:cNvSpPr>
          <p:nvPr>
            <p:ph idx="1"/>
          </p:nvPr>
        </p:nvSpPr>
        <p:spPr>
          <a:xfrm>
            <a:off x="251520" y="1295400"/>
            <a:ext cx="8640960" cy="4114800"/>
          </a:xfrm>
        </p:spPr>
        <p:txBody>
          <a:bodyPr/>
          <a:lstStyle/>
          <a:p>
            <a:r>
              <a:rPr lang="en-GB" sz="2400" dirty="0">
                <a:latin typeface="Arial Narrow" panose="020B0606020202030204" pitchFamily="34" charset="0"/>
              </a:rPr>
              <a:t>The empirical work undertaken in this paper is original because it assess the consistency of a set of administrative data using survey data collected from the same individuals. </a:t>
            </a:r>
          </a:p>
          <a:p>
            <a:r>
              <a:rPr lang="en-GB" sz="2400" dirty="0">
                <a:latin typeface="Arial Narrow" panose="020B0606020202030204" pitchFamily="34" charset="0"/>
              </a:rPr>
              <a:t>A clear message from this work is that there are inconsistencies in the occupations reported in the birth records when compared with the information collected by professional interviewers shortly afterwards in the social survey. </a:t>
            </a:r>
          </a:p>
          <a:p>
            <a:r>
              <a:rPr lang="en-GB" sz="2400" dirty="0">
                <a:latin typeface="Arial Narrow" panose="020B0606020202030204" pitchFamily="34" charset="0"/>
              </a:rPr>
              <a:t>These findings are similar to US studies which have examined errors in administrative birth records (see </a:t>
            </a:r>
            <a:r>
              <a:rPr lang="en-GB" sz="2400" dirty="0" err="1">
                <a:latin typeface="Arial Narrow" panose="020B0606020202030204" pitchFamily="34" charset="0"/>
              </a:rPr>
              <a:t>Brender</a:t>
            </a:r>
            <a:r>
              <a:rPr lang="en-GB" sz="2400" dirty="0">
                <a:latin typeface="Arial Narrow" panose="020B0606020202030204" pitchFamily="34" charset="0"/>
              </a:rPr>
              <a:t> et al., 2008, </a:t>
            </a:r>
            <a:r>
              <a:rPr lang="en-GB" sz="2400" dirty="0" err="1">
                <a:latin typeface="Arial Narrow" panose="020B0606020202030204" pitchFamily="34" charset="0"/>
              </a:rPr>
              <a:t>Carucci</a:t>
            </a:r>
            <a:r>
              <a:rPr lang="en-GB" sz="2400" dirty="0">
                <a:latin typeface="Arial Narrow" panose="020B0606020202030204" pitchFamily="34" charset="0"/>
              </a:rPr>
              <a:t> and Prasad, 1979). </a:t>
            </a:r>
          </a:p>
          <a:p>
            <a:r>
              <a:rPr lang="en-GB" sz="2400" dirty="0">
                <a:latin typeface="Arial Narrow" panose="020B0606020202030204" pitchFamily="34" charset="0"/>
              </a:rPr>
              <a:t>This finding warns against the naive or uncritical use of UK birth records data for sociological research.</a:t>
            </a:r>
          </a:p>
        </p:txBody>
      </p:sp>
    </p:spTree>
    <p:extLst>
      <p:ext uri="{BB962C8B-B14F-4D97-AF65-F5344CB8AC3E}">
        <p14:creationId xmlns:p14="http://schemas.microsoft.com/office/powerpoint/2010/main" val="302942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971600" y="1412776"/>
            <a:ext cx="72008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t" anchorCtr="0" compatLnSpc="1">
            <a:prstTxWarp prst="textNoShape">
              <a:avLst/>
            </a:prstTxWarp>
          </a:bodyPr>
          <a:lstStyle>
            <a:lvl1pPr marL="457200" indent="-457200" algn="l" rtl="0" eaLnBrk="1" fontAlgn="base" hangingPunct="1">
              <a:spcBef>
                <a:spcPct val="20000"/>
              </a:spcBef>
              <a:spcAft>
                <a:spcPct val="0"/>
              </a:spcAft>
              <a:buFontTx/>
              <a:buBlip>
                <a:blip r:embed="rId2"/>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GB" sz="3600" kern="0" dirty="0">
                <a:latin typeface="Arial Narrow" panose="020B0606020202030204" pitchFamily="34" charset="0"/>
              </a:rPr>
              <a:t>Roxanne Connelly </a:t>
            </a:r>
            <a:r>
              <a:rPr lang="en-GB" sz="2400" kern="0" dirty="0">
                <a:latin typeface="Arial Narrow" panose="020B0606020202030204" pitchFamily="34" charset="0"/>
              </a:rPr>
              <a:t>R.Connelly@warwick.ac.uk</a:t>
            </a:r>
          </a:p>
          <a:p>
            <a:pPr marL="0" indent="0" algn="ctr">
              <a:buNone/>
            </a:pPr>
            <a:r>
              <a:rPr lang="en-GB" sz="2400" kern="0" dirty="0">
                <a:latin typeface="Arial Narrow" panose="020B0606020202030204" pitchFamily="34" charset="0"/>
              </a:rPr>
              <a:t>@</a:t>
            </a:r>
            <a:r>
              <a:rPr lang="en-GB" sz="2400" kern="0" dirty="0" err="1">
                <a:latin typeface="Arial Narrow" panose="020B0606020202030204" pitchFamily="34" charset="0"/>
              </a:rPr>
              <a:t>ConnellyRoxanne</a:t>
            </a:r>
            <a:endParaRPr lang="en-GB" sz="2400" kern="0" dirty="0">
              <a:latin typeface="Arial Narrow" panose="020B0606020202030204" pitchFamily="34" charset="0"/>
            </a:endParaRPr>
          </a:p>
          <a:p>
            <a:pPr marL="0" indent="0" algn="ctr">
              <a:buNone/>
            </a:pPr>
            <a:r>
              <a:rPr lang="en-GB" sz="3600" kern="0" dirty="0">
                <a:latin typeface="Arial Narrow" panose="020B0606020202030204" pitchFamily="34" charset="0"/>
              </a:rPr>
              <a:t>Vernon Gayle </a:t>
            </a:r>
            <a:r>
              <a:rPr lang="en-GB" sz="2400" kern="0" dirty="0">
                <a:latin typeface="Arial Narrow" panose="020B0606020202030204" pitchFamily="34" charset="0"/>
              </a:rPr>
              <a:t>Vernon.Gayle@ed.ac.uk</a:t>
            </a:r>
          </a:p>
          <a:p>
            <a:pPr marL="0" indent="0" algn="ctr">
              <a:buNone/>
            </a:pPr>
            <a:r>
              <a:rPr lang="en-GB" sz="2400" kern="0" dirty="0">
                <a:latin typeface="Arial Narrow" panose="020B0606020202030204" pitchFamily="34" charset="0"/>
              </a:rPr>
              <a:t>@</a:t>
            </a:r>
            <a:r>
              <a:rPr lang="en-GB" sz="2400" kern="0" dirty="0" err="1">
                <a:latin typeface="Arial Narrow" panose="020B0606020202030204" pitchFamily="34" charset="0"/>
              </a:rPr>
              <a:t>profbigvern</a:t>
            </a:r>
            <a:endParaRPr lang="en-GB" sz="2400" kern="0" dirty="0">
              <a:latin typeface="Arial Narrow" panose="020B0606020202030204" pitchFamily="34" charset="0"/>
            </a:endParaRPr>
          </a:p>
        </p:txBody>
      </p:sp>
    </p:spTree>
    <p:extLst>
      <p:ext uri="{BB962C8B-B14F-4D97-AF65-F5344CB8AC3E}">
        <p14:creationId xmlns:p14="http://schemas.microsoft.com/office/powerpoint/2010/main" val="2918184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887042753"/>
              </p:ext>
            </p:extLst>
          </p:nvPr>
        </p:nvGraphicFramePr>
        <p:xfrm>
          <a:off x="89756" y="548680"/>
          <a:ext cx="8964488" cy="3322658"/>
        </p:xfrm>
        <a:graphic>
          <a:graphicData uri="http://schemas.openxmlformats.org/presentationml/2006/ole">
            <mc:AlternateContent xmlns:mc="http://schemas.openxmlformats.org/markup-compatibility/2006">
              <mc:Choice xmlns:v="urn:schemas-microsoft-com:vml" Requires="v">
                <p:oleObj spid="_x0000_s10249" name="Document" r:id="rId3" imgW="5743593" imgH="2128868" progId="Word.Document.12">
                  <p:embed/>
                </p:oleObj>
              </mc:Choice>
              <mc:Fallback>
                <p:oleObj name="Document" r:id="rId3" imgW="5743593" imgH="2128868" progId="Word.Document.12">
                  <p:embed/>
                  <p:pic>
                    <p:nvPicPr>
                      <p:cNvPr id="0" name=""/>
                      <p:cNvPicPr/>
                      <p:nvPr/>
                    </p:nvPicPr>
                    <p:blipFill>
                      <a:blip r:embed="rId4"/>
                      <a:stretch>
                        <a:fillRect/>
                      </a:stretch>
                    </p:blipFill>
                    <p:spPr>
                      <a:xfrm>
                        <a:off x="89756" y="548680"/>
                        <a:ext cx="8964488" cy="3322658"/>
                      </a:xfrm>
                      <a:prstGeom prst="rect">
                        <a:avLst/>
                      </a:prstGeom>
                    </p:spPr>
                  </p:pic>
                </p:oleObj>
              </mc:Fallback>
            </mc:AlternateContent>
          </a:graphicData>
        </a:graphic>
      </p:graphicFrame>
    </p:spTree>
    <p:extLst>
      <p:ext uri="{BB962C8B-B14F-4D97-AF65-F5344CB8AC3E}">
        <p14:creationId xmlns:p14="http://schemas.microsoft.com/office/powerpoint/2010/main" val="502997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506579849"/>
              </p:ext>
            </p:extLst>
          </p:nvPr>
        </p:nvGraphicFramePr>
        <p:xfrm>
          <a:off x="215516" y="260648"/>
          <a:ext cx="8712967" cy="5866442"/>
        </p:xfrm>
        <a:graphic>
          <a:graphicData uri="http://schemas.openxmlformats.org/presentationml/2006/ole">
            <mc:AlternateContent xmlns:mc="http://schemas.openxmlformats.org/markup-compatibility/2006">
              <mc:Choice xmlns:v="urn:schemas-microsoft-com:vml" Requires="v">
                <p:oleObj spid="_x0000_s3081" name="Document" r:id="rId3" imgW="5743593" imgH="3866617" progId="Word.Document.12">
                  <p:embed/>
                </p:oleObj>
              </mc:Choice>
              <mc:Fallback>
                <p:oleObj name="Document" r:id="rId3" imgW="5743593" imgH="3866617" progId="Word.Document.12">
                  <p:embed/>
                  <p:pic>
                    <p:nvPicPr>
                      <p:cNvPr id="0" name=""/>
                      <p:cNvPicPr/>
                      <p:nvPr/>
                    </p:nvPicPr>
                    <p:blipFill>
                      <a:blip r:embed="rId4"/>
                      <a:stretch>
                        <a:fillRect/>
                      </a:stretch>
                    </p:blipFill>
                    <p:spPr>
                      <a:xfrm>
                        <a:off x="215516" y="260648"/>
                        <a:ext cx="8712967" cy="5866442"/>
                      </a:xfrm>
                      <a:prstGeom prst="rect">
                        <a:avLst/>
                      </a:prstGeom>
                    </p:spPr>
                  </p:pic>
                </p:oleObj>
              </mc:Fallback>
            </mc:AlternateContent>
          </a:graphicData>
        </a:graphic>
      </p:graphicFrame>
    </p:spTree>
    <p:extLst>
      <p:ext uri="{BB962C8B-B14F-4D97-AF65-F5344CB8AC3E}">
        <p14:creationId xmlns:p14="http://schemas.microsoft.com/office/powerpoint/2010/main" val="86973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Why Birth Records?</a:t>
            </a:r>
          </a:p>
        </p:txBody>
      </p:sp>
      <p:sp>
        <p:nvSpPr>
          <p:cNvPr id="3" name="Content Placeholder 2"/>
          <p:cNvSpPr>
            <a:spLocks noGrp="1"/>
          </p:cNvSpPr>
          <p:nvPr>
            <p:ph idx="1"/>
          </p:nvPr>
        </p:nvSpPr>
        <p:spPr>
          <a:xfrm>
            <a:off x="251520" y="1371600"/>
            <a:ext cx="8663880" cy="4114800"/>
          </a:xfrm>
        </p:spPr>
        <p:txBody>
          <a:bodyPr/>
          <a:lstStyle/>
          <a:p>
            <a:r>
              <a:rPr lang="en-GB" dirty="0">
                <a:latin typeface="Arial Narrow" panose="020B0606020202030204" pitchFamily="34" charset="0"/>
              </a:rPr>
              <a:t>In the UK the only source of administrative data on parental occupations, taken at the same age for all children, are birth records.</a:t>
            </a:r>
          </a:p>
        </p:txBody>
      </p:sp>
    </p:spTree>
    <p:extLst>
      <p:ext uri="{BB962C8B-B14F-4D97-AF65-F5344CB8AC3E}">
        <p14:creationId xmlns:p14="http://schemas.microsoft.com/office/powerpoint/2010/main" val="87432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Previous Studies</a:t>
            </a:r>
          </a:p>
        </p:txBody>
      </p:sp>
      <p:sp>
        <p:nvSpPr>
          <p:cNvPr id="3" name="Content Placeholder 2"/>
          <p:cNvSpPr>
            <a:spLocks noGrp="1"/>
          </p:cNvSpPr>
          <p:nvPr>
            <p:ph idx="1"/>
          </p:nvPr>
        </p:nvSpPr>
        <p:spPr>
          <a:xfrm>
            <a:off x="251520" y="1371600"/>
            <a:ext cx="8663880" cy="4114800"/>
          </a:xfrm>
        </p:spPr>
        <p:txBody>
          <a:bodyPr/>
          <a:lstStyle/>
          <a:p>
            <a:pPr algn="just"/>
            <a:r>
              <a:rPr lang="en-GB" sz="2000" dirty="0">
                <a:latin typeface="Arial Narrow" panose="020B0606020202030204" pitchFamily="34" charset="0"/>
              </a:rPr>
              <a:t>Shaw et al. (1990) compared parental occupations on birth certificates and in an interview in Santa Clara County, California, for the period of 1981-1983. For 71% of mothers and 80% of fathers the occupation on the birth certificate was the same as the occupation given in the interview.</a:t>
            </a:r>
          </a:p>
          <a:p>
            <a:pPr algn="just"/>
            <a:r>
              <a:rPr lang="en-GB" sz="2000" dirty="0" err="1">
                <a:latin typeface="Arial Narrow" panose="020B0606020202030204" pitchFamily="34" charset="0"/>
              </a:rPr>
              <a:t>Brender</a:t>
            </a:r>
            <a:r>
              <a:rPr lang="en-GB" sz="2000" dirty="0">
                <a:latin typeface="Arial Narrow" panose="020B0606020202030204" pitchFamily="34" charset="0"/>
              </a:rPr>
              <a:t> et al. (2008) compared parental occupations from birth certificates and from the National Birth Defects Prevention Study. For 77% of mothers and 63% of fathers the occupation on the birth certificate was the same as the occupation given in the interview.</a:t>
            </a:r>
          </a:p>
          <a:p>
            <a:pPr algn="just"/>
            <a:r>
              <a:rPr lang="en-GB" sz="2000" dirty="0" err="1">
                <a:latin typeface="Arial Narrow" panose="020B0606020202030204" pitchFamily="34" charset="0"/>
              </a:rPr>
              <a:t>Carucci</a:t>
            </a:r>
            <a:r>
              <a:rPr lang="en-GB" sz="2000" dirty="0">
                <a:latin typeface="Arial Narrow" panose="020B0606020202030204" pitchFamily="34" charset="0"/>
              </a:rPr>
              <a:t> and Prasad (1979) compared maternal occupations reported on birth certificates and in a survey in Upstate New York in 1975. They found a lack of detail in reports of maternal occupations, and 65% of mothers entered their usual occupation as housewife on the birth certificate. The survey indicated that the majority of these woman were in employment before the birth. For those occupations given there was a reasonable degree of agreement.</a:t>
            </a:r>
          </a:p>
          <a:p>
            <a:endParaRPr lang="en-GB" dirty="0">
              <a:latin typeface="Arial Narrow" panose="020B0606020202030204" pitchFamily="34" charset="0"/>
            </a:endParaRPr>
          </a:p>
        </p:txBody>
      </p:sp>
    </p:spTree>
    <p:extLst>
      <p:ext uri="{BB962C8B-B14F-4D97-AF65-F5344CB8AC3E}">
        <p14:creationId xmlns:p14="http://schemas.microsoft.com/office/powerpoint/2010/main" val="130223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Death Certificates</a:t>
            </a:r>
          </a:p>
        </p:txBody>
      </p:sp>
      <p:sp>
        <p:nvSpPr>
          <p:cNvPr id="3" name="Content Placeholder 2"/>
          <p:cNvSpPr>
            <a:spLocks noGrp="1"/>
          </p:cNvSpPr>
          <p:nvPr>
            <p:ph idx="1"/>
          </p:nvPr>
        </p:nvSpPr>
        <p:spPr>
          <a:xfrm>
            <a:off x="251520" y="1371600"/>
            <a:ext cx="8663880" cy="4114800"/>
          </a:xfrm>
        </p:spPr>
        <p:txBody>
          <a:bodyPr/>
          <a:lstStyle/>
          <a:p>
            <a:r>
              <a:rPr lang="en-GB" sz="2400" dirty="0" err="1">
                <a:latin typeface="Arial Narrow" panose="020B0606020202030204" pitchFamily="34" charset="0"/>
              </a:rPr>
              <a:t>Schade</a:t>
            </a:r>
            <a:r>
              <a:rPr lang="en-GB" sz="2400" dirty="0">
                <a:latin typeface="Arial Narrow" panose="020B0606020202030204" pitchFamily="34" charset="0"/>
              </a:rPr>
              <a:t> and Swanson (1988) argue that misclassification of occupations on death certificates mean that their utility for research is limited.</a:t>
            </a:r>
          </a:p>
          <a:p>
            <a:r>
              <a:rPr lang="en-GB" sz="2400" dirty="0">
                <a:latin typeface="Arial Narrow" panose="020B0606020202030204" pitchFamily="34" charset="0"/>
              </a:rPr>
              <a:t>Turner et al. (1987) compared lifelong occupational histories obtained by interview to the occupations reported on death certificates in Utah. Usual occupation, defined as that with the longest duration, agreed with the death certificate occupation for 54% of the individuals. Most recent occupation agreed for 47%.</a:t>
            </a:r>
            <a:endParaRPr lang="en-GB" sz="2800" dirty="0">
              <a:latin typeface="Arial Narrow" panose="020B0606020202030204" pitchFamily="34" charset="0"/>
            </a:endParaRPr>
          </a:p>
          <a:p>
            <a:r>
              <a:rPr lang="en-GB" sz="2400" dirty="0">
                <a:latin typeface="Arial Narrow" panose="020B0606020202030204" pitchFamily="34" charset="0"/>
              </a:rPr>
              <a:t>There is a tendency for informants to promote their deceased relatives to more prestigious jobs when registering deaths (Coggon 1987).</a:t>
            </a:r>
          </a:p>
          <a:p>
            <a:endParaRPr lang="en-GB" dirty="0">
              <a:latin typeface="Arial Narrow" panose="020B0606020202030204" pitchFamily="34" charset="0"/>
            </a:endParaRPr>
          </a:p>
        </p:txBody>
      </p:sp>
    </p:spTree>
    <p:extLst>
      <p:ext uri="{BB962C8B-B14F-4D97-AF65-F5344CB8AC3E}">
        <p14:creationId xmlns:p14="http://schemas.microsoft.com/office/powerpoint/2010/main" val="145893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63880" cy="1066800"/>
          </a:xfrm>
        </p:spPr>
        <p:txBody>
          <a:bodyPr/>
          <a:lstStyle/>
          <a:p>
            <a:r>
              <a:rPr lang="en-GB" dirty="0">
                <a:latin typeface="Arial Narrow" panose="020B0606020202030204" pitchFamily="34" charset="0"/>
              </a:rPr>
              <a:t>Colloquial ‘Evidence’</a:t>
            </a:r>
          </a:p>
        </p:txBody>
      </p:sp>
      <p:sp>
        <p:nvSpPr>
          <p:cNvPr id="3" name="Content Placeholder 2"/>
          <p:cNvSpPr>
            <a:spLocks noGrp="1"/>
          </p:cNvSpPr>
          <p:nvPr>
            <p:ph idx="1"/>
          </p:nvPr>
        </p:nvSpPr>
        <p:spPr>
          <a:xfrm>
            <a:off x="251520" y="1371600"/>
            <a:ext cx="8663880" cy="4114800"/>
          </a:xfrm>
        </p:spPr>
        <p:txBody>
          <a:bodyPr/>
          <a:lstStyle/>
          <a:p>
            <a:pPr marL="0" indent="0" algn="just">
              <a:buNone/>
            </a:pPr>
            <a:r>
              <a:rPr lang="en-GB" sz="2400" i="1" dirty="0">
                <a:latin typeface="Arial Narrow" panose="020B0606020202030204" pitchFamily="34" charset="0"/>
              </a:rPr>
              <a:t>“Anyone whose registered a baby before, what happens regarding occupation? … Can I choose what is put or do they somehow decide for you?”</a:t>
            </a:r>
          </a:p>
          <a:p>
            <a:pPr marL="0" indent="0" algn="just">
              <a:buNone/>
            </a:pPr>
            <a:endParaRPr lang="en-GB" sz="1000" i="1" dirty="0">
              <a:latin typeface="Arial Narrow" panose="020B0606020202030204" pitchFamily="34" charset="0"/>
            </a:endParaRPr>
          </a:p>
          <a:p>
            <a:pPr marL="0" indent="0" algn="just">
              <a:buNone/>
            </a:pPr>
            <a:r>
              <a:rPr lang="en-GB" sz="2400" i="1" dirty="0">
                <a:latin typeface="Arial Narrow" panose="020B0606020202030204" pitchFamily="34" charset="0"/>
              </a:rPr>
              <a:t>“Yes, you just tell them. You could say bull fighter if you wanted to.”</a:t>
            </a:r>
          </a:p>
          <a:p>
            <a:pPr marL="0" indent="0" algn="just">
              <a:buNone/>
            </a:pPr>
            <a:endParaRPr lang="en-GB" sz="900" i="1" dirty="0">
              <a:latin typeface="Arial Narrow" panose="020B0606020202030204" pitchFamily="34" charset="0"/>
            </a:endParaRPr>
          </a:p>
          <a:p>
            <a:pPr marL="0" indent="0" algn="just">
              <a:buNone/>
            </a:pPr>
            <a:r>
              <a:rPr lang="en-GB" sz="2400" i="1" dirty="0">
                <a:latin typeface="Arial Narrow" panose="020B0606020202030204" pitchFamily="34" charset="0"/>
              </a:rPr>
              <a:t>“I was a housewife at the time, but they said I could put down my previous occupation if I preferred... so it's not strict.”</a:t>
            </a:r>
          </a:p>
          <a:p>
            <a:pPr marL="0" indent="0" algn="just">
              <a:buNone/>
            </a:pPr>
            <a:endParaRPr lang="en-GB" sz="900" i="1" dirty="0">
              <a:latin typeface="Arial Narrow" panose="020B0606020202030204" pitchFamily="34" charset="0"/>
            </a:endParaRPr>
          </a:p>
          <a:p>
            <a:pPr marL="0" indent="0" algn="just">
              <a:buNone/>
            </a:pPr>
            <a:r>
              <a:rPr lang="en-GB" sz="2400" i="1" dirty="0">
                <a:latin typeface="Arial Narrow" panose="020B0606020202030204" pitchFamily="34" charset="0"/>
              </a:rPr>
              <a:t>“They write what you tell them… They don't check. You could say brain surgeon or astronaut if the registrar didn't guess you were fibbing.”</a:t>
            </a:r>
          </a:p>
          <a:p>
            <a:pPr marL="0" indent="0" algn="just">
              <a:buNone/>
            </a:pPr>
            <a:endParaRPr lang="en-GB" sz="1000" i="1" dirty="0">
              <a:latin typeface="Arial Narrow" panose="020B0606020202030204" pitchFamily="34" charset="0"/>
            </a:endParaRPr>
          </a:p>
          <a:p>
            <a:pPr marL="0" indent="0" algn="just">
              <a:buNone/>
            </a:pPr>
            <a:r>
              <a:rPr lang="en-GB" sz="2400" i="1" dirty="0">
                <a:latin typeface="Arial Narrow" panose="020B0606020202030204" pitchFamily="34" charset="0"/>
              </a:rPr>
              <a:t>						</a:t>
            </a:r>
            <a:r>
              <a:rPr lang="en-GB" sz="2400" i="1">
                <a:latin typeface="Arial Narrow" panose="020B0606020202030204" pitchFamily="34" charset="0"/>
              </a:rPr>
              <a:t>	</a:t>
            </a:r>
            <a:r>
              <a:rPr lang="en-GB" sz="2400">
                <a:latin typeface="Arial Narrow" panose="020B0606020202030204" pitchFamily="34" charset="0"/>
              </a:rPr>
              <a:t>www.mumset.com</a:t>
            </a:r>
            <a:endParaRPr lang="en-GB" sz="2400" dirty="0">
              <a:latin typeface="Arial Narrow" panose="020B0606020202030204" pitchFamily="34" charset="0"/>
            </a:endParaRPr>
          </a:p>
          <a:p>
            <a:endParaRPr lang="en-GB" dirty="0">
              <a:latin typeface="Arial Narrow" panose="020B0606020202030204" pitchFamily="34" charset="0"/>
            </a:endParaRPr>
          </a:p>
        </p:txBody>
      </p:sp>
    </p:spTree>
    <p:extLst>
      <p:ext uri="{BB962C8B-B14F-4D97-AF65-F5344CB8AC3E}">
        <p14:creationId xmlns:p14="http://schemas.microsoft.com/office/powerpoint/2010/main" val="300980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68760"/>
            <a:ext cx="8663880" cy="1066800"/>
          </a:xfrm>
        </p:spPr>
        <p:txBody>
          <a:bodyPr/>
          <a:lstStyle/>
          <a:p>
            <a:pPr algn="ctr"/>
            <a:r>
              <a:rPr lang="en-GB" dirty="0">
                <a:latin typeface="Arial Narrow" panose="020B0606020202030204" pitchFamily="34" charset="0"/>
              </a:rPr>
              <a:t>Administrative Data: </a:t>
            </a:r>
            <a:br>
              <a:rPr lang="en-GB" dirty="0">
                <a:latin typeface="Arial Narrow" panose="020B0606020202030204" pitchFamily="34" charset="0"/>
              </a:rPr>
            </a:br>
            <a:r>
              <a:rPr lang="en-GB" dirty="0">
                <a:latin typeface="Arial Narrow" panose="020B0606020202030204" pitchFamily="34" charset="0"/>
              </a:rPr>
              <a:t>Birth Registration Records</a:t>
            </a:r>
          </a:p>
        </p:txBody>
      </p:sp>
    </p:spTree>
    <p:extLst>
      <p:ext uri="{BB962C8B-B14F-4D97-AF65-F5344CB8AC3E}">
        <p14:creationId xmlns:p14="http://schemas.microsoft.com/office/powerpoint/2010/main" val="6693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3864" y="620688"/>
            <a:ext cx="9144424" cy="5143739"/>
          </a:xfrm>
          <a:prstGeom prst="rect">
            <a:avLst/>
          </a:prstGeom>
        </p:spPr>
      </p:pic>
    </p:spTree>
    <p:extLst>
      <p:ext uri="{BB962C8B-B14F-4D97-AF65-F5344CB8AC3E}">
        <p14:creationId xmlns:p14="http://schemas.microsoft.com/office/powerpoint/2010/main" val="3727570164"/>
      </p:ext>
    </p:extLst>
  </p:cSld>
  <p:clrMapOvr>
    <a:masterClrMapping/>
  </p:clrMapOvr>
</p:sld>
</file>

<file path=ppt/theme/theme1.xml><?xml version="1.0" encoding="utf-8"?>
<a:theme xmlns:a="http://schemas.openxmlformats.org/drawingml/2006/main" name="Template_Warwick">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template_warwick_aubergine_2810</Template>
  <TotalTime>628</TotalTime>
  <Words>2204</Words>
  <Application>Microsoft Office PowerPoint</Application>
  <PresentationFormat>On-screen Show (4:3)</PresentationFormat>
  <Paragraphs>100</Paragraphs>
  <Slides>34</Slides>
  <Notes>9</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34</vt:i4>
      </vt:variant>
    </vt:vector>
  </HeadingPairs>
  <TitlesOfParts>
    <vt:vector size="44" baseType="lpstr">
      <vt:lpstr>Arial</vt:lpstr>
      <vt:lpstr>Arial Narrow</vt:lpstr>
      <vt:lpstr>Calibri</vt:lpstr>
      <vt:lpstr>Calibri Light</vt:lpstr>
      <vt:lpstr>Times New Roman</vt:lpstr>
      <vt:lpstr>Template_Warwick</vt:lpstr>
      <vt:lpstr>1_Custom Design</vt:lpstr>
      <vt:lpstr>Custom Design</vt:lpstr>
      <vt:lpstr>Office Theme</vt:lpstr>
      <vt:lpstr>Document</vt:lpstr>
      <vt:lpstr>Administrative Data Quality and Measurement:  A case study cross-validating UK Birth Records</vt:lpstr>
      <vt:lpstr>Aims</vt:lpstr>
      <vt:lpstr>Why Parental Occupations?</vt:lpstr>
      <vt:lpstr>Why Birth Records?</vt:lpstr>
      <vt:lpstr>Previous Studies</vt:lpstr>
      <vt:lpstr>Death Certificates</vt:lpstr>
      <vt:lpstr>Colloquial ‘Evidence’</vt:lpstr>
      <vt:lpstr>Administrative Data:  Birth Registration Records</vt:lpstr>
      <vt:lpstr>PowerPoint Presentation</vt:lpstr>
      <vt:lpstr>PowerPoint Presentation</vt:lpstr>
      <vt:lpstr>PowerPoint Presentation</vt:lpstr>
      <vt:lpstr>Guidance to Registrars</vt:lpstr>
      <vt:lpstr>Guidance to Registrars</vt:lpstr>
      <vt:lpstr>Survey Data:  UK Millennium Cohort Study</vt:lpstr>
      <vt:lpstr>UK Millennium Cohort Study</vt:lpstr>
      <vt:lpstr>Survey Questions</vt:lpstr>
      <vt:lpstr>Coding the Occupational Information</vt:lpstr>
      <vt:lpstr>PowerPoint Presentation</vt:lpstr>
      <vt:lpstr>How consistent are maternal and paternal occupations reported on the survey and the birth records?  </vt:lpstr>
      <vt:lpstr>PowerPoint Presentation</vt:lpstr>
      <vt:lpstr>PowerPoint Presentation</vt:lpstr>
      <vt:lpstr>PowerPoint Presentation</vt:lpstr>
      <vt:lpstr>PowerPoint Presentation</vt:lpstr>
      <vt:lpstr>Are parental characteristics associated with patterns of agreement and missingness of occupational information on the survey and the birth records?  </vt:lpstr>
      <vt:lpstr>PowerPoint Presentation</vt:lpstr>
      <vt:lpstr>PowerPoint Presentation</vt:lpstr>
      <vt:lpstr>PowerPoint Presentation</vt:lpstr>
      <vt:lpstr>What potential impact do disagreements have on empirical sociological analyses? </vt:lpstr>
      <vt:lpstr>PowerPoint Presentation</vt:lpstr>
      <vt:lpstr>PowerPoint Presentation</vt:lpstr>
      <vt:lpstr>Conclusions</vt:lpstr>
      <vt:lpstr>PowerPoint Presentation</vt:lpstr>
      <vt:lpstr>PowerPoint Presentation</vt:lpstr>
      <vt:lpstr>PowerPoint Presentation</vt:lpstr>
    </vt:vector>
  </TitlesOfParts>
  <Company>University of Warwick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Connelly, Roxanne</dc:creator>
  <cp:lastModifiedBy>Vernon Gayle</cp:lastModifiedBy>
  <cp:revision>47</cp:revision>
  <cp:lastPrinted>2001-12-07T16:14:49Z</cp:lastPrinted>
  <dcterms:created xsi:type="dcterms:W3CDTF">2016-08-25T08:44:37Z</dcterms:created>
  <dcterms:modified xsi:type="dcterms:W3CDTF">2016-11-01T18:22:40Z</dcterms:modified>
</cp:coreProperties>
</file>